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973" r:id="rId2"/>
    <p:sldId id="974" r:id="rId3"/>
    <p:sldId id="1127" r:id="rId4"/>
    <p:sldId id="1633" r:id="rId5"/>
    <p:sldId id="1178" r:id="rId6"/>
    <p:sldId id="1179" r:id="rId7"/>
    <p:sldId id="1180" r:id="rId8"/>
    <p:sldId id="1183" r:id="rId9"/>
    <p:sldId id="1185" r:id="rId10"/>
    <p:sldId id="1235" r:id="rId11"/>
    <p:sldId id="1050" r:id="rId12"/>
    <p:sldId id="725" r:id="rId13"/>
    <p:sldId id="1153" r:id="rId14"/>
    <p:sldId id="1156" r:id="rId15"/>
    <p:sldId id="1157" r:id="rId16"/>
    <p:sldId id="1145" r:id="rId17"/>
    <p:sldId id="1143" r:id="rId18"/>
    <p:sldId id="1240" r:id="rId19"/>
    <p:sldId id="1128" r:id="rId20"/>
    <p:sldId id="1237" r:id="rId21"/>
    <p:sldId id="317" r:id="rId22"/>
    <p:sldId id="1130" r:id="rId23"/>
    <p:sldId id="1131" r:id="rId24"/>
    <p:sldId id="1147" r:id="rId25"/>
    <p:sldId id="1244" r:id="rId26"/>
    <p:sldId id="1171" r:id="rId27"/>
    <p:sldId id="1172" r:id="rId28"/>
    <p:sldId id="1173" r:id="rId29"/>
    <p:sldId id="1189" r:id="rId30"/>
    <p:sldId id="1243" r:id="rId31"/>
    <p:sldId id="1254" r:id="rId32"/>
    <p:sldId id="1255" r:id="rId33"/>
    <p:sldId id="1256" r:id="rId34"/>
    <p:sldId id="1257" r:id="rId35"/>
    <p:sldId id="1258" r:id="rId36"/>
    <p:sldId id="1259" r:id="rId37"/>
    <p:sldId id="1261" r:id="rId38"/>
    <p:sldId id="1262" r:id="rId39"/>
    <p:sldId id="1188" r:id="rId40"/>
    <p:sldId id="1236" r:id="rId41"/>
    <p:sldId id="1635" r:id="rId42"/>
    <p:sldId id="1245" r:id="rId43"/>
    <p:sldId id="1252" r:id="rId44"/>
    <p:sldId id="1253" r:id="rId45"/>
    <p:sldId id="1634" r:id="rId46"/>
    <p:sldId id="1637" r:id="rId47"/>
    <p:sldId id="1186" r:id="rId48"/>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5"/>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DF97B-B4A8-B643-96AC-CE38254BFD04}" type="datetimeFigureOut">
              <a:rPr lang="es-AR" smtClean="0"/>
              <a:t>15/4/21</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7BC5E9-C4E3-1040-98BE-54BE07ED6271}" type="slidenum">
              <a:rPr lang="es-AR" smtClean="0"/>
              <a:t>‹Nº›</a:t>
            </a:fld>
            <a:endParaRPr lang="es-AR"/>
          </a:p>
        </p:txBody>
      </p:sp>
    </p:spTree>
    <p:extLst>
      <p:ext uri="{BB962C8B-B14F-4D97-AF65-F5344CB8AC3E}">
        <p14:creationId xmlns:p14="http://schemas.microsoft.com/office/powerpoint/2010/main" val="347112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A89ECB-B761-884C-B1A2-6BA6D200FDA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DEB6E8A3-5572-0546-8809-AA22E352B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92DC9597-EB34-1C4A-8AC8-DB730F99CE9E}"/>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5" name="Marcador de pie de página 4">
            <a:extLst>
              <a:ext uri="{FF2B5EF4-FFF2-40B4-BE49-F238E27FC236}">
                <a16:creationId xmlns:a16="http://schemas.microsoft.com/office/drawing/2014/main" id="{62149031-A52D-0E45-A460-D8D3A999C7D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DD6410F-3766-1942-A3BB-5FF1E817DB8F}"/>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29038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0E7CA-7D47-0B4B-85A3-E6D8AE48B42F}"/>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87206020-E410-F44F-8405-B434E966E23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2179796-1D00-A140-91E6-4BA05ED10056}"/>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5" name="Marcador de pie de página 4">
            <a:extLst>
              <a:ext uri="{FF2B5EF4-FFF2-40B4-BE49-F238E27FC236}">
                <a16:creationId xmlns:a16="http://schemas.microsoft.com/office/drawing/2014/main" id="{AB2476F6-3838-994A-A8BD-5BD0210DC43D}"/>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E3021CE-310D-644A-B6FA-15AC08C15A6D}"/>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24646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560639-8456-5043-9DAD-A3B2D129A8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F828843D-64F9-1F4D-B49C-5DD444DA5CE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22254088-7411-0B43-97AE-7ACE80AB8B2A}"/>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5" name="Marcador de pie de página 4">
            <a:extLst>
              <a:ext uri="{FF2B5EF4-FFF2-40B4-BE49-F238E27FC236}">
                <a16:creationId xmlns:a16="http://schemas.microsoft.com/office/drawing/2014/main" id="{D95FA170-123E-A84E-BC5F-FE9768B735C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9537CAB5-4DFC-9741-A214-587F753862B1}"/>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57994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3FCF7C-C879-EF47-B489-F04C6480C828}"/>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31B2406-0E97-DB4B-81CE-D634A15B0C4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91FE87B6-9563-4E4A-93AF-9BB6183DC9EB}"/>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5" name="Marcador de pie de página 4">
            <a:extLst>
              <a:ext uri="{FF2B5EF4-FFF2-40B4-BE49-F238E27FC236}">
                <a16:creationId xmlns:a16="http://schemas.microsoft.com/office/drawing/2014/main" id="{4E66B70B-0DD9-A94E-84FE-5F9A36AEC811}"/>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376BD7E-F12C-9A4D-8A71-74C7B859E7DC}"/>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80962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6FC30-D1EF-9242-9988-681FC2F78E3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1012FA07-73C8-F04B-95EE-A5F6FA035D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F9ACAF6-839A-8B42-9F52-A2491E626CBC}"/>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5" name="Marcador de pie de página 4">
            <a:extLst>
              <a:ext uri="{FF2B5EF4-FFF2-40B4-BE49-F238E27FC236}">
                <a16:creationId xmlns:a16="http://schemas.microsoft.com/office/drawing/2014/main" id="{144005B3-E070-DA40-8288-8831E34CEAA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6BE99E4D-B097-0445-89D7-A65A74FA6F40}"/>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148317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2E340-5D78-9041-A8A6-098234CF071A}"/>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AA221B2C-74D4-154F-AC8E-87FEA7B975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734EF64A-50ED-2742-970D-82C912AE755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37E6BD2A-82AD-5846-8F9D-453863571860}"/>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6" name="Marcador de pie de página 5">
            <a:extLst>
              <a:ext uri="{FF2B5EF4-FFF2-40B4-BE49-F238E27FC236}">
                <a16:creationId xmlns:a16="http://schemas.microsoft.com/office/drawing/2014/main" id="{DB3DAEDC-6523-A148-A239-22850904B2E2}"/>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27EA47D1-64FA-8D45-A2E3-F4C4BE864AD2}"/>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303733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5B5D5-7854-0B4A-8837-54A66CA948C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25A88701-232B-004E-BB64-11DBBFEA94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E57EE3C-EA9E-104E-828D-7624FE3C24B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C9E7605C-1FE4-2B4E-8E2F-BC81342B93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CA77FBF-271A-4043-A040-C5DAA3FF467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F74BC29B-0487-EF41-BBE9-C788AF847BDC}"/>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8" name="Marcador de pie de página 7">
            <a:extLst>
              <a:ext uri="{FF2B5EF4-FFF2-40B4-BE49-F238E27FC236}">
                <a16:creationId xmlns:a16="http://schemas.microsoft.com/office/drawing/2014/main" id="{F3D9CD11-5992-DD4C-B1F5-4D6EF8431784}"/>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E9CA4738-66D2-B04A-897C-DE2FC476148F}"/>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215536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BB0C4D-16E2-DB4A-995E-B3FF5BB0DCBA}"/>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F34196D9-FC28-444A-BA63-484532EECEB2}"/>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4" name="Marcador de pie de página 3">
            <a:extLst>
              <a:ext uri="{FF2B5EF4-FFF2-40B4-BE49-F238E27FC236}">
                <a16:creationId xmlns:a16="http://schemas.microsoft.com/office/drawing/2014/main" id="{F30E8443-E7CB-1A4B-9C7C-8BDFFEC7C6F7}"/>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83DBEA78-C0EE-4949-8A74-54611D1A796E}"/>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7259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68AAC2E-3381-8347-B8A6-09F6B6808483}"/>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3" name="Marcador de pie de página 2">
            <a:extLst>
              <a:ext uri="{FF2B5EF4-FFF2-40B4-BE49-F238E27FC236}">
                <a16:creationId xmlns:a16="http://schemas.microsoft.com/office/drawing/2014/main" id="{A794768A-E456-AF4E-8BE6-D7566C3991DE}"/>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FA79FE2E-4EC2-844B-93BC-EC743E899014}"/>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1982730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0B5465-FC0B-BF46-87F8-4BAB7ABC4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840A8954-C5AB-A04C-A8BD-CD1F9E0E2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B7C3DD9A-5C3F-004F-847F-AF7E3AA06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29D534-E42D-8840-86C7-A0CFDA1375A9}"/>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6" name="Marcador de pie de página 5">
            <a:extLst>
              <a:ext uri="{FF2B5EF4-FFF2-40B4-BE49-F238E27FC236}">
                <a16:creationId xmlns:a16="http://schemas.microsoft.com/office/drawing/2014/main" id="{C6F985FC-19DA-7B49-A977-97F49DDE011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107E0165-590B-F842-84E9-22C06A43F4DF}"/>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1425738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CD761D-7FC6-A941-B0EF-E5D38F209B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A80EF1BB-8224-5B47-9AF4-7CE5F3A93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D45AB649-BFD2-5849-A68E-8814BDB0A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9FFAB7-28C9-364C-8AB2-204DF105E332}"/>
              </a:ext>
            </a:extLst>
          </p:cNvPr>
          <p:cNvSpPr>
            <a:spLocks noGrp="1"/>
          </p:cNvSpPr>
          <p:nvPr>
            <p:ph type="dt" sz="half" idx="10"/>
          </p:nvPr>
        </p:nvSpPr>
        <p:spPr/>
        <p:txBody>
          <a:bodyPr/>
          <a:lstStyle/>
          <a:p>
            <a:fld id="{FF13C7D2-00A8-A74F-946F-9D8A50AF6EC7}" type="datetimeFigureOut">
              <a:rPr lang="es-AR" smtClean="0"/>
              <a:t>15/4/21</a:t>
            </a:fld>
            <a:endParaRPr lang="es-AR"/>
          </a:p>
        </p:txBody>
      </p:sp>
      <p:sp>
        <p:nvSpPr>
          <p:cNvPr id="6" name="Marcador de pie de página 5">
            <a:extLst>
              <a:ext uri="{FF2B5EF4-FFF2-40B4-BE49-F238E27FC236}">
                <a16:creationId xmlns:a16="http://schemas.microsoft.com/office/drawing/2014/main" id="{508C51D9-6E4E-2F4B-840C-F5E0308DF92F}"/>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332ADB9D-DB9F-134F-AB79-3B865F459564}"/>
              </a:ext>
            </a:extLst>
          </p:cNvPr>
          <p:cNvSpPr>
            <a:spLocks noGrp="1"/>
          </p:cNvSpPr>
          <p:nvPr>
            <p:ph type="sldNum" sz="quarter" idx="12"/>
          </p:nvPr>
        </p:nvSpPr>
        <p:spPr/>
        <p:txBody>
          <a:bodyPr/>
          <a:lstStyle/>
          <a:p>
            <a:fld id="{BE98C32E-D42E-7D48-9078-50AC31DCDAC9}" type="slidenum">
              <a:rPr lang="es-AR" smtClean="0"/>
              <a:t>‹Nº›</a:t>
            </a:fld>
            <a:endParaRPr lang="es-AR"/>
          </a:p>
        </p:txBody>
      </p:sp>
    </p:spTree>
    <p:extLst>
      <p:ext uri="{BB962C8B-B14F-4D97-AF65-F5344CB8AC3E}">
        <p14:creationId xmlns:p14="http://schemas.microsoft.com/office/powerpoint/2010/main" val="180665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E4F92D0-B8C6-D247-A5F9-B924C6652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0B6616DB-CCD1-3746-A5EB-2996ACCB1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554FF882-5360-7845-B22E-BC576533C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3C7D2-00A8-A74F-946F-9D8A50AF6EC7}" type="datetimeFigureOut">
              <a:rPr lang="es-AR" smtClean="0"/>
              <a:t>15/4/21</a:t>
            </a:fld>
            <a:endParaRPr lang="es-AR"/>
          </a:p>
        </p:txBody>
      </p:sp>
      <p:sp>
        <p:nvSpPr>
          <p:cNvPr id="5" name="Marcador de pie de página 4">
            <a:extLst>
              <a:ext uri="{FF2B5EF4-FFF2-40B4-BE49-F238E27FC236}">
                <a16:creationId xmlns:a16="http://schemas.microsoft.com/office/drawing/2014/main" id="{7972B924-1292-3F42-B7CD-0C8A08CAA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4DD0CE81-B129-074D-8B4F-4079375CC4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8C32E-D42E-7D48-9078-50AC31DCDAC9}" type="slidenum">
              <a:rPr lang="es-AR" smtClean="0"/>
              <a:t>‹Nº›</a:t>
            </a:fld>
            <a:endParaRPr lang="es-AR"/>
          </a:p>
        </p:txBody>
      </p:sp>
    </p:spTree>
    <p:extLst>
      <p:ext uri="{BB962C8B-B14F-4D97-AF65-F5344CB8AC3E}">
        <p14:creationId xmlns:p14="http://schemas.microsoft.com/office/powerpoint/2010/main" val="98239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es.wikipedia.org/wiki/Libertad_de_religi%C3%B3n" TargetMode="External"/><Relationship Id="rId3" Type="http://schemas.openxmlformats.org/officeDocument/2006/relationships/hyperlink" Target="https://es.wikipedia.org/wiki/Libertad" TargetMode="External"/><Relationship Id="rId7" Type="http://schemas.openxmlformats.org/officeDocument/2006/relationships/hyperlink" Target="https://es.wikipedia.org/wiki/Libertad_de_circulaci%C3%B3n" TargetMode="External"/><Relationship Id="rId12" Type="http://schemas.openxmlformats.org/officeDocument/2006/relationships/image" Target="../media/image2.png"/><Relationship Id="rId2" Type="http://schemas.openxmlformats.org/officeDocument/2006/relationships/hyperlink" Target="https://es.wikipedia.org/wiki/Estado" TargetMode="External"/><Relationship Id="rId1" Type="http://schemas.openxmlformats.org/officeDocument/2006/relationships/slideLayout" Target="../slideLayouts/slideLayout2.xml"/><Relationship Id="rId6" Type="http://schemas.openxmlformats.org/officeDocument/2006/relationships/hyperlink" Target="https://es.wikipedia.org/w/index.php?title=Derecho_a_un_juicio_justo&amp;action=edit&amp;redlink=1" TargetMode="External"/><Relationship Id="rId11" Type="http://schemas.openxmlformats.org/officeDocument/2006/relationships/hyperlink" Target="https://es.wikipedia.org/wiki/1948" TargetMode="External"/><Relationship Id="rId5" Type="http://schemas.openxmlformats.org/officeDocument/2006/relationships/hyperlink" Target="https://es.wikipedia.org/wiki/Libertad_de_expresi%C3%B3n" TargetMode="External"/><Relationship Id="rId10" Type="http://schemas.openxmlformats.org/officeDocument/2006/relationships/hyperlink" Target="https://es.wikipedia.org/wiki/Declaraci%C3%B3n_Universal_de_los_Derechos_Humanos" TargetMode="External"/><Relationship Id="rId4" Type="http://schemas.openxmlformats.org/officeDocument/2006/relationships/hyperlink" Target="https://es.wikipedia.org/wiki/Pol%C3%ADtica" TargetMode="External"/><Relationship Id="rId9" Type="http://schemas.openxmlformats.org/officeDocument/2006/relationships/hyperlink" Target="https://es.wikipedia.org/wiki/Sufragi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s.wikipedia.org/wiki/Pacto_Internacional_de_Derechos_Econ%C3%B3micos,_Sociales_y_Culturales" TargetMode="External"/><Relationship Id="rId2" Type="http://schemas.openxmlformats.org/officeDocument/2006/relationships/hyperlink" Target="https://es.wikipedia.org/wiki/Equidad"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4E31585-CE46-F046-A0C3-E962B09B7D14}"/>
              </a:ext>
            </a:extLst>
          </p:cNvPr>
          <p:cNvPicPr>
            <a:picLocks noChangeAspect="1"/>
          </p:cNvPicPr>
          <p:nvPr/>
        </p:nvPicPr>
        <p:blipFill>
          <a:blip r:embed="rId2"/>
          <a:stretch>
            <a:fillRect/>
          </a:stretch>
        </p:blipFill>
        <p:spPr>
          <a:xfrm>
            <a:off x="0" y="0"/>
            <a:ext cx="12302836" cy="6858000"/>
          </a:xfrm>
          <a:prstGeom prst="rect">
            <a:avLst/>
          </a:prstGeom>
        </p:spPr>
      </p:pic>
      <p:pic>
        <p:nvPicPr>
          <p:cNvPr id="3" name="Imagen 2">
            <a:extLst>
              <a:ext uri="{FF2B5EF4-FFF2-40B4-BE49-F238E27FC236}">
                <a16:creationId xmlns:a16="http://schemas.microsoft.com/office/drawing/2014/main" id="{22C2F53D-3AD0-9B49-884D-77B11FCC951A}"/>
              </a:ext>
            </a:extLst>
          </p:cNvPr>
          <p:cNvPicPr>
            <a:picLocks noChangeAspect="1"/>
          </p:cNvPicPr>
          <p:nvPr/>
        </p:nvPicPr>
        <p:blipFill>
          <a:blip r:embed="rId2"/>
          <a:stretch>
            <a:fillRect/>
          </a:stretch>
        </p:blipFill>
        <p:spPr>
          <a:xfrm>
            <a:off x="0" y="0"/>
            <a:ext cx="12302836" cy="6858000"/>
          </a:xfrm>
          <a:prstGeom prst="rect">
            <a:avLst/>
          </a:prstGeom>
        </p:spPr>
      </p:pic>
    </p:spTree>
    <p:extLst>
      <p:ext uri="{BB962C8B-B14F-4D97-AF65-F5344CB8AC3E}">
        <p14:creationId xmlns:p14="http://schemas.microsoft.com/office/powerpoint/2010/main" val="303875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79670-3697-5A4A-A749-05E98CC0710A}"/>
              </a:ext>
            </a:extLst>
          </p:cNvPr>
          <p:cNvSpPr>
            <a:spLocks noGrp="1"/>
          </p:cNvSpPr>
          <p:nvPr>
            <p:ph type="ctrTitle"/>
          </p:nvPr>
        </p:nvSpPr>
        <p:spPr/>
        <p:txBody>
          <a:bodyPr>
            <a:normAutofit/>
          </a:bodyPr>
          <a:lstStyle/>
          <a:p>
            <a:r>
              <a:rPr lang="es-AR" sz="4400" b="1" dirty="0">
                <a:latin typeface="Times New Roman" panose="02020603050405020304" pitchFamily="18" charset="0"/>
                <a:cs typeface="Times New Roman" panose="02020603050405020304" pitchFamily="18" charset="0"/>
              </a:rPr>
              <a:t>DESC (A) 1988 </a:t>
            </a:r>
            <a:br>
              <a:rPr lang="es-AR" sz="4400" b="1" dirty="0">
                <a:latin typeface="Times New Roman" panose="02020603050405020304" pitchFamily="18" charset="0"/>
                <a:cs typeface="Times New Roman" panose="02020603050405020304" pitchFamily="18" charset="0"/>
              </a:rPr>
            </a:br>
            <a:r>
              <a:rPr lang="es-AR" sz="4400" b="1" dirty="0">
                <a:latin typeface="Times New Roman" panose="02020603050405020304" pitchFamily="18" charset="0"/>
                <a:cs typeface="Times New Roman" panose="02020603050405020304" pitchFamily="18" charset="0"/>
              </a:rPr>
              <a:t>DDHH 2da. Generación</a:t>
            </a:r>
            <a:br>
              <a:rPr lang="es-AR" sz="4400" b="1" dirty="0">
                <a:latin typeface="Times New Roman" panose="02020603050405020304" pitchFamily="18" charset="0"/>
                <a:cs typeface="Times New Roman" panose="02020603050405020304" pitchFamily="18" charset="0"/>
              </a:rPr>
            </a:br>
            <a:br>
              <a:rPr lang="es-AR" sz="2400" b="1" dirty="0">
                <a:latin typeface="Times New Roman" panose="02020603050405020304" pitchFamily="18" charset="0"/>
                <a:cs typeface="Times New Roman" panose="02020603050405020304" pitchFamily="18" charset="0"/>
              </a:rPr>
            </a:br>
            <a:endParaRPr lang="es-AR" sz="2400" b="1" dirty="0">
              <a:latin typeface="Times New Roman" panose="02020603050405020304" pitchFamily="18" charset="0"/>
              <a:cs typeface="Times New Roman" panose="02020603050405020304" pitchFamily="18" charset="0"/>
            </a:endParaRPr>
          </a:p>
        </p:txBody>
      </p:sp>
      <p:sp>
        <p:nvSpPr>
          <p:cNvPr id="3" name="Subtítulo 2">
            <a:extLst>
              <a:ext uri="{FF2B5EF4-FFF2-40B4-BE49-F238E27FC236}">
                <a16:creationId xmlns:a16="http://schemas.microsoft.com/office/drawing/2014/main" id="{68CB703C-9475-EA40-8331-9C25B89A196D}"/>
              </a:ext>
            </a:extLst>
          </p:cNvPr>
          <p:cNvSpPr>
            <a:spLocks noGrp="1"/>
          </p:cNvSpPr>
          <p:nvPr>
            <p:ph type="subTitle" idx="1"/>
          </p:nvPr>
        </p:nvSpPr>
        <p:spPr/>
        <p:txBody>
          <a:bodyPr>
            <a:normAutofit/>
          </a:bodyPr>
          <a:lstStyle/>
          <a:p>
            <a:r>
              <a:rPr lang="es-AR" sz="2800" b="1" dirty="0">
                <a:latin typeface="Times New Roman" panose="02020603050405020304" pitchFamily="18" charset="0"/>
                <a:cs typeface="Times New Roman" panose="02020603050405020304" pitchFamily="18" charset="0"/>
              </a:rPr>
              <a:t>“reseña actual”</a:t>
            </a:r>
            <a:endParaRPr lang="es-AR" sz="2800"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5B2B17D7-D33C-1B49-8998-859CD3B82142}"/>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76468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5866D-3B6B-E744-8507-1D1E9E65968D}"/>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E620F2B1-9778-4148-AF3B-C7D588A27610}"/>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“El sistema internacional de los derechos humanos contemporáneo nació en 1948, cuando la Asamblea General de las Naciones Unidas aprobó la </a:t>
            </a:r>
            <a:r>
              <a:rPr lang="es-AR" u="sng" dirty="0">
                <a:latin typeface="Times New Roman" panose="02020603050405020304" pitchFamily="18" charset="0"/>
                <a:cs typeface="Times New Roman" panose="02020603050405020304" pitchFamily="18" charset="0"/>
              </a:rPr>
              <a:t>Declaración Universal de Derechos Humanos </a:t>
            </a:r>
            <a:r>
              <a:rPr lang="es-AR" dirty="0">
                <a:latin typeface="Times New Roman" panose="02020603050405020304" pitchFamily="18" charset="0"/>
                <a:cs typeface="Times New Roman" panose="02020603050405020304" pitchFamily="18" charset="0"/>
              </a:rPr>
              <a:t>como “... ideal común por el que todos los pueblos y naciones deben esforzarse, a fin de que tanto los individuos como las instituciones, inspirándose constantemente en ella, promuevan, mediante la enseñanza y la educación, </a:t>
            </a:r>
            <a:r>
              <a:rPr lang="es-AR" u="sng" dirty="0">
                <a:latin typeface="Times New Roman" panose="02020603050405020304" pitchFamily="18" charset="0"/>
                <a:cs typeface="Times New Roman" panose="02020603050405020304" pitchFamily="18" charset="0"/>
              </a:rPr>
              <a:t>el respeto a estos derechos y libertades</a:t>
            </a:r>
            <a:r>
              <a:rPr lang="es-AR" dirty="0">
                <a:latin typeface="Times New Roman" panose="02020603050405020304" pitchFamily="18" charset="0"/>
                <a:cs typeface="Times New Roman" panose="02020603050405020304" pitchFamily="18" charset="0"/>
              </a:rPr>
              <a:t>, y aseguren, por </a:t>
            </a:r>
            <a:r>
              <a:rPr lang="es-AR" b="1" u="sng" dirty="0">
                <a:latin typeface="Times New Roman" panose="02020603050405020304" pitchFamily="18" charset="0"/>
                <a:cs typeface="Times New Roman" panose="02020603050405020304" pitchFamily="18" charset="0"/>
              </a:rPr>
              <a:t>medidas progresivas </a:t>
            </a:r>
            <a:r>
              <a:rPr lang="es-AR" u="sng" dirty="0">
                <a:latin typeface="Times New Roman" panose="02020603050405020304" pitchFamily="18" charset="0"/>
                <a:cs typeface="Times New Roman" panose="02020603050405020304" pitchFamily="18" charset="0"/>
              </a:rPr>
              <a:t>de carácter nacional e internacional, su reconocimiento y aplicación universales y efectivos”.</a:t>
            </a:r>
          </a:p>
        </p:txBody>
      </p:sp>
      <p:pic>
        <p:nvPicPr>
          <p:cNvPr id="4" name="Imagen 3">
            <a:extLst>
              <a:ext uri="{FF2B5EF4-FFF2-40B4-BE49-F238E27FC236}">
                <a16:creationId xmlns:a16="http://schemas.microsoft.com/office/drawing/2014/main" id="{CCB26BAD-CC79-2E4B-BB54-A24A87531AC9}"/>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96956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8559E-6818-B843-AAAA-1296438C1B3E}"/>
              </a:ext>
            </a:extLst>
          </p:cNvPr>
          <p:cNvSpPr>
            <a:spLocks noGrp="1"/>
          </p:cNvSpPr>
          <p:nvPr>
            <p:ph type="title"/>
          </p:nvPr>
        </p:nvSpPr>
        <p:spPr/>
        <p:txBody>
          <a:bodyPr>
            <a:normAutofit/>
          </a:bodyPr>
          <a:lstStyle/>
          <a:p>
            <a:pPr algn="just"/>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C40E962C-2B92-E74D-812F-8C335AC2EE97}"/>
              </a:ext>
            </a:extLst>
          </p:cNvPr>
          <p:cNvSpPr>
            <a:spLocks noGrp="1"/>
          </p:cNvSpPr>
          <p:nvPr>
            <p:ph idx="1"/>
          </p:nvPr>
        </p:nvSpPr>
        <p:spPr/>
        <p:txBody>
          <a:bodyPr>
            <a:normAutofit lnSpcReduction="10000"/>
          </a:bodyPr>
          <a:lstStyle/>
          <a:p>
            <a:pPr marL="0" indent="0" algn="ctr">
              <a:buNone/>
            </a:pPr>
            <a:r>
              <a:rPr lang="es-AR" dirty="0">
                <a:latin typeface="Times New Roman" panose="02020603050405020304" pitchFamily="18" charset="0"/>
                <a:cs typeface="Times New Roman" panose="02020603050405020304" pitchFamily="18" charset="0"/>
              </a:rPr>
              <a:t>CAPITULO III CADH</a:t>
            </a:r>
          </a:p>
          <a:p>
            <a:pPr marL="0" indent="0" algn="ctr">
              <a:buNone/>
            </a:pPr>
            <a:r>
              <a:rPr lang="es-AR" dirty="0">
                <a:latin typeface="Times New Roman" panose="02020603050405020304" pitchFamily="18" charset="0"/>
                <a:cs typeface="Times New Roman" panose="02020603050405020304" pitchFamily="18" charset="0"/>
              </a:rPr>
              <a:t>DERECHOS ECONOMICOS, SOCIALES Y CULTURALES</a:t>
            </a:r>
          </a:p>
          <a:p>
            <a:pPr marL="0" indent="0" algn="ctr">
              <a:buNone/>
            </a:pPr>
            <a:r>
              <a:rPr lang="es-AR" dirty="0">
                <a:latin typeface="Times New Roman" panose="02020603050405020304" pitchFamily="18" charset="0"/>
                <a:cs typeface="Times New Roman" panose="02020603050405020304" pitchFamily="18" charset="0"/>
              </a:rPr>
              <a:t>Artículo 26.  Desarrollo Progresivo</a:t>
            </a:r>
          </a:p>
          <a:p>
            <a:pPr marL="0" indent="0" algn="just">
              <a:buNone/>
            </a:pPr>
            <a:r>
              <a:rPr lang="es-AR" dirty="0">
                <a:latin typeface="Times New Roman" panose="02020603050405020304" pitchFamily="18" charset="0"/>
                <a:cs typeface="Times New Roman" panose="02020603050405020304" pitchFamily="18" charset="0"/>
              </a:rPr>
              <a:t>Los Estados Partes se comprometen a adoptar providencias, tanto a nivel interno como mediante la cooperación internacional, especialmente económica y técnica, para </a:t>
            </a:r>
            <a:r>
              <a:rPr lang="es-AR" b="1" u="sng" dirty="0">
                <a:latin typeface="Times New Roman" panose="02020603050405020304" pitchFamily="18" charset="0"/>
                <a:cs typeface="Times New Roman" panose="02020603050405020304" pitchFamily="18" charset="0"/>
              </a:rPr>
              <a:t>lograr progresivamente la</a:t>
            </a:r>
            <a:r>
              <a:rPr lang="es-AR" u="sng" dirty="0">
                <a:latin typeface="Times New Roman" panose="02020603050405020304" pitchFamily="18" charset="0"/>
                <a:cs typeface="Times New Roman" panose="02020603050405020304" pitchFamily="18" charset="0"/>
              </a:rPr>
              <a:t> </a:t>
            </a:r>
            <a:r>
              <a:rPr lang="es-AR" b="1" u="sng" dirty="0">
                <a:latin typeface="Times New Roman" panose="02020603050405020304" pitchFamily="18" charset="0"/>
                <a:cs typeface="Times New Roman" panose="02020603050405020304" pitchFamily="18" charset="0"/>
              </a:rPr>
              <a:t>plena efectividad </a:t>
            </a:r>
            <a:r>
              <a:rPr lang="es-AR" u="sng" dirty="0">
                <a:latin typeface="Times New Roman" panose="02020603050405020304" pitchFamily="18" charset="0"/>
                <a:cs typeface="Times New Roman" panose="02020603050405020304" pitchFamily="18" charset="0"/>
              </a:rPr>
              <a:t>de los derechos</a:t>
            </a:r>
            <a:r>
              <a:rPr lang="es-AR" dirty="0">
                <a:latin typeface="Times New Roman" panose="02020603050405020304" pitchFamily="18" charset="0"/>
                <a:cs typeface="Times New Roman" panose="02020603050405020304" pitchFamily="18" charset="0"/>
              </a:rPr>
              <a:t> que se </a:t>
            </a:r>
            <a:r>
              <a:rPr lang="es-AR" u="sng" dirty="0">
                <a:latin typeface="Times New Roman" panose="02020603050405020304" pitchFamily="18" charset="0"/>
                <a:cs typeface="Times New Roman" panose="02020603050405020304" pitchFamily="18" charset="0"/>
              </a:rPr>
              <a:t>derivan</a:t>
            </a:r>
            <a:r>
              <a:rPr lang="es-AR" dirty="0">
                <a:latin typeface="Times New Roman" panose="02020603050405020304" pitchFamily="18" charset="0"/>
                <a:cs typeface="Times New Roman" panose="02020603050405020304" pitchFamily="18" charset="0"/>
              </a:rPr>
              <a:t> de las </a:t>
            </a:r>
            <a:r>
              <a:rPr lang="es-AR" u="sng" dirty="0">
                <a:latin typeface="Times New Roman" panose="02020603050405020304" pitchFamily="18" charset="0"/>
                <a:cs typeface="Times New Roman" panose="02020603050405020304" pitchFamily="18" charset="0"/>
              </a:rPr>
              <a:t>normas económicas, sociales y sobre educación, ciencia y cultura</a:t>
            </a:r>
            <a:r>
              <a:rPr lang="es-AR" dirty="0">
                <a:latin typeface="Times New Roman" panose="02020603050405020304" pitchFamily="18" charset="0"/>
                <a:cs typeface="Times New Roman" panose="02020603050405020304" pitchFamily="18" charset="0"/>
              </a:rPr>
              <a:t>, contenidas en la Carta de la Organización de los Estados Americanos, reformada por el Protocolo de Buenos Aires, en la medida de los recursos disponibles, por vía legislativa u otros medios apropiados.</a:t>
            </a:r>
          </a:p>
          <a:p>
            <a:pPr marL="0" indent="0" algn="just">
              <a:buNone/>
            </a:pPr>
            <a:endParaRPr lang="es-AR" sz="2400" dirty="0"/>
          </a:p>
        </p:txBody>
      </p:sp>
      <p:pic>
        <p:nvPicPr>
          <p:cNvPr id="4" name="Imagen 3">
            <a:extLst>
              <a:ext uri="{FF2B5EF4-FFF2-40B4-BE49-F238E27FC236}">
                <a16:creationId xmlns:a16="http://schemas.microsoft.com/office/drawing/2014/main" id="{2176FAE7-D2BD-DC45-B7D6-89C33907046F}"/>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619252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F200E-2E30-B044-B8C1-2836DE54D9AF}"/>
              </a:ext>
            </a:extLst>
          </p:cNvPr>
          <p:cNvSpPr>
            <a:spLocks noGrp="1"/>
          </p:cNvSpPr>
          <p:nvPr>
            <p:ph type="title"/>
          </p:nvPr>
        </p:nvSpPr>
        <p:spPr/>
        <p:txBody>
          <a:bodyPr>
            <a:normAutofit/>
          </a:bodyPr>
          <a:lstStyle/>
          <a:p>
            <a:r>
              <a:rPr lang="es-MX" sz="2800" dirty="0">
                <a:latin typeface="Times New Roman" panose="02020603050405020304" pitchFamily="18" charset="0"/>
                <a:cs typeface="Times New Roman" panose="02020603050405020304" pitchFamily="18" charset="0"/>
              </a:rPr>
              <a:t>Perspectiva familiar </a:t>
            </a:r>
            <a:br>
              <a:rPr lang="es-MX" sz="2800" dirty="0">
                <a:latin typeface="Times New Roman" panose="02020603050405020304" pitchFamily="18" charset="0"/>
                <a:cs typeface="Times New Roman" panose="02020603050405020304" pitchFamily="18" charset="0"/>
              </a:rPr>
            </a:br>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B27E6D70-44DF-9349-9742-9C97332DAB0C}"/>
              </a:ext>
            </a:extLst>
          </p:cNvPr>
          <p:cNvSpPr>
            <a:spLocks noGrp="1"/>
          </p:cNvSpPr>
          <p:nvPr>
            <p:ph idx="1"/>
          </p:nvPr>
        </p:nvSpPr>
        <p:spPr/>
        <p:txBody>
          <a:bodyPr>
            <a:normAutofit/>
          </a:bodyPr>
          <a:lstStyle/>
          <a:p>
            <a:pPr marL="0" indent="0" algn="just">
              <a:buNone/>
            </a:pPr>
            <a:r>
              <a:rPr lang="es-AR" dirty="0">
                <a:latin typeface="Times New Roman" panose="02020603050405020304" pitchFamily="18" charset="0"/>
                <a:cs typeface="Times New Roman" panose="02020603050405020304" pitchFamily="18" charset="0"/>
              </a:rPr>
              <a:t>“Los DDHH generan </a:t>
            </a:r>
            <a:r>
              <a:rPr lang="es-AR" b="1" dirty="0">
                <a:latin typeface="Times New Roman" panose="02020603050405020304" pitchFamily="18" charset="0"/>
                <a:cs typeface="Times New Roman" panose="02020603050405020304" pitchFamily="18" charset="0"/>
              </a:rPr>
              <a:t>doctrina</a:t>
            </a:r>
            <a:r>
              <a:rPr lang="es-AR" dirty="0">
                <a:latin typeface="Times New Roman" panose="02020603050405020304" pitchFamily="18" charset="0"/>
                <a:cs typeface="Times New Roman" panose="02020603050405020304" pitchFamily="18" charset="0"/>
              </a:rPr>
              <a:t> científica, </a:t>
            </a:r>
            <a:r>
              <a:rPr lang="es-AR" b="1" dirty="0">
                <a:latin typeface="Times New Roman" panose="02020603050405020304" pitchFamily="18" charset="0"/>
                <a:cs typeface="Times New Roman" panose="02020603050405020304" pitchFamily="18" charset="0"/>
              </a:rPr>
              <a:t>no ideologías, no dogmas</a:t>
            </a:r>
            <a:r>
              <a:rPr lang="es-AR" dirty="0">
                <a:latin typeface="Times New Roman" panose="02020603050405020304" pitchFamily="18" charset="0"/>
                <a:cs typeface="Times New Roman" panose="02020603050405020304" pitchFamily="18" charset="0"/>
              </a:rPr>
              <a:t>. </a:t>
            </a:r>
            <a:r>
              <a:rPr lang="es-MX" u="sng" dirty="0">
                <a:latin typeface="Times New Roman" panose="02020603050405020304" pitchFamily="18" charset="0"/>
                <a:cs typeface="Times New Roman" panose="02020603050405020304" pitchFamily="18" charset="0"/>
              </a:rPr>
              <a:t>Los DDHH no se eliminan entre sí. Las perspectivas no son un derecho humano, son su modalidad, una mirada común.” </a:t>
            </a:r>
            <a:r>
              <a:rPr lang="es-AR" u="sng" dirty="0">
                <a:latin typeface="Times New Roman" panose="02020603050405020304" pitchFamily="18" charset="0"/>
                <a:cs typeface="Times New Roman" panose="02020603050405020304" pitchFamily="18" charset="0"/>
              </a:rPr>
              <a:t>La realización de muchos de los derechos económicos, sociales y culturales del individuo se produce en el contexto de un hogar (la unidad económica más pequeña).</a:t>
            </a:r>
            <a:r>
              <a:rPr lang="es-AR" dirty="0">
                <a:latin typeface="Times New Roman" panose="02020603050405020304" pitchFamily="18" charset="0"/>
                <a:cs typeface="Times New Roman" panose="02020603050405020304" pitchFamily="18" charset="0"/>
              </a:rPr>
              <a:t> Así, la familia precede al estado. A partir de ello, la razón de </a:t>
            </a:r>
            <a:r>
              <a:rPr lang="es-AR" u="sng" dirty="0">
                <a:latin typeface="Times New Roman" panose="02020603050405020304" pitchFamily="18" charset="0"/>
                <a:cs typeface="Times New Roman" panose="02020603050405020304" pitchFamily="18" charset="0"/>
              </a:rPr>
              <a:t>todas las normativas convencionales en función de la familia (como concepción práctica)</a:t>
            </a:r>
            <a:r>
              <a:rPr lang="es-AR" dirty="0">
                <a:latin typeface="Times New Roman" panose="02020603050405020304" pitchFamily="18" charset="0"/>
                <a:cs typeface="Times New Roman" panose="02020603050405020304" pitchFamily="18" charset="0"/>
              </a:rPr>
              <a:t> está cubierta en la propia Declaración Universal, el PIDCP, el PIDESC, la </a:t>
            </a:r>
            <a:r>
              <a:rPr lang="es-MX" dirty="0">
                <a:latin typeface="Times New Roman" panose="02020603050405020304" pitchFamily="18" charset="0"/>
                <a:cs typeface="Times New Roman" panose="02020603050405020304" pitchFamily="18" charset="0"/>
              </a:rPr>
              <a:t>Declaración sobre el Progreso y el Desarrollo en lo Social, nuestra CADH, la Convención para la Eliminación de todas las formas de Discriminación de la Mujer, Belém do Pará, la CDN, etc”. </a:t>
            </a:r>
            <a:endParaRPr lang="es-AR" u="sng"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43803E86-9E81-BF45-9052-191FCF734DB4}"/>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20731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p>
        </p:txBody>
      </p:sp>
      <p:sp>
        <p:nvSpPr>
          <p:cNvPr id="3" name="Marcador de contenido 2"/>
          <p:cNvSpPr>
            <a:spLocks noGrp="1"/>
          </p:cNvSpPr>
          <p:nvPr>
            <p:ph idx="1"/>
          </p:nvPr>
        </p:nvSpPr>
        <p:spPr/>
        <p:txBody>
          <a:bodyPr>
            <a:normAutofit/>
          </a:bodyPr>
          <a:lstStyle/>
          <a:p>
            <a:pPr marL="0" indent="0" algn="just">
              <a:lnSpc>
                <a:spcPct val="100000"/>
              </a:lnSpc>
              <a:spcBef>
                <a:spcPts val="0"/>
              </a:spcBef>
              <a:buNone/>
            </a:pPr>
            <a:r>
              <a:rPr lang="es-ES_tradnl" dirty="0">
                <a:latin typeface="Times New Roman" panose="02020603050405020304" pitchFamily="18" charset="0"/>
                <a:cs typeface="Times New Roman" panose="02020603050405020304" pitchFamily="18" charset="0"/>
              </a:rPr>
              <a:t>“Más allá de previsiones internacionales en las convenciones, y las propias de la Constitución Nacional, conforme la </a:t>
            </a:r>
            <a:r>
              <a:rPr lang="es-ES_tradnl" b="1" dirty="0">
                <a:latin typeface="Times New Roman" panose="02020603050405020304" pitchFamily="18" charset="0"/>
                <a:cs typeface="Times New Roman" panose="02020603050405020304" pitchFamily="18" charset="0"/>
              </a:rPr>
              <a:t>perspectiva </a:t>
            </a:r>
            <a:r>
              <a:rPr lang="es-ES_tradnl" dirty="0">
                <a:latin typeface="Times New Roman" panose="02020603050405020304" pitchFamily="18" charset="0"/>
                <a:cs typeface="Times New Roman" panose="02020603050405020304" pitchFamily="18" charset="0"/>
              </a:rPr>
              <a:t>familia, la legislación argentina (</a:t>
            </a:r>
            <a:r>
              <a:rPr lang="es-ES_tradnl" u="sng" dirty="0">
                <a:latin typeface="Times New Roman" panose="02020603050405020304" pitchFamily="18" charset="0"/>
                <a:cs typeface="Times New Roman" panose="02020603050405020304" pitchFamily="18" charset="0"/>
              </a:rPr>
              <a:t>Ley 26.061 Art. 3</a:t>
            </a:r>
            <a:r>
              <a:rPr lang="es-MX" u="sng" dirty="0">
                <a:latin typeface="Times New Roman" panose="02020603050405020304" pitchFamily="18" charset="0"/>
                <a:cs typeface="Times New Roman" panose="02020603050405020304" pitchFamily="18" charset="0"/>
              </a:rPr>
              <a:t> </a:t>
            </a:r>
            <a:r>
              <a:rPr lang="es-ES_tradnl" u="sng" dirty="0">
                <a:latin typeface="Times New Roman" panose="02020603050405020304" pitchFamily="18" charset="0"/>
                <a:cs typeface="Times New Roman" panose="02020603050405020304" pitchFamily="18" charset="0"/>
              </a:rPr>
              <a:t>)</a:t>
            </a:r>
            <a:r>
              <a:rPr lang="es-ES_tradnl" dirty="0">
                <a:latin typeface="Times New Roman" panose="02020603050405020304" pitchFamily="18" charset="0"/>
                <a:cs typeface="Times New Roman" panose="02020603050405020304" pitchFamily="18" charset="0"/>
              </a:rPr>
              <a:t> en referencia al “interés superior del niño” </a:t>
            </a:r>
            <a:r>
              <a:rPr lang="es-MX" dirty="0">
                <a:latin typeface="Times New Roman" panose="02020603050405020304" pitchFamily="18" charset="0"/>
                <a:cs typeface="Times New Roman" panose="02020603050405020304" pitchFamily="18" charset="0"/>
              </a:rPr>
              <a:t>expresa: c) </a:t>
            </a:r>
            <a:r>
              <a:rPr lang="es-MX" u="sng" dirty="0">
                <a:latin typeface="Times New Roman" panose="02020603050405020304" pitchFamily="18" charset="0"/>
                <a:cs typeface="Times New Roman" panose="02020603050405020304" pitchFamily="18" charset="0"/>
              </a:rPr>
              <a:t>El respeto al pleno desarrollo personal de sus derechos en su medio familiar, social y cultural;</a:t>
            </a:r>
            <a:r>
              <a:rPr lang="es-MX" dirty="0">
                <a:latin typeface="Times New Roman" panose="02020603050405020304" pitchFamily="18" charset="0"/>
                <a:cs typeface="Times New Roman" panose="02020603050405020304" pitchFamily="18" charset="0"/>
              </a:rPr>
              <a:t> y  la misma ley en el </a:t>
            </a:r>
            <a:r>
              <a:rPr lang="es-MX" u="sng" dirty="0">
                <a:latin typeface="Times New Roman" panose="02020603050405020304" pitchFamily="18" charset="0"/>
                <a:cs typeface="Times New Roman" panose="02020603050405020304" pitchFamily="18" charset="0"/>
              </a:rPr>
              <a:t>Art. 4</a:t>
            </a:r>
            <a:r>
              <a:rPr lang="es-MX" dirty="0">
                <a:latin typeface="Times New Roman" panose="02020603050405020304" pitchFamily="18" charset="0"/>
                <a:cs typeface="Times New Roman" panose="02020603050405020304" pitchFamily="18" charset="0"/>
              </a:rPr>
              <a:t> afirma que </a:t>
            </a:r>
            <a:r>
              <a:rPr lang="es-MX" u="sng" dirty="0">
                <a:latin typeface="Times New Roman" panose="02020603050405020304" pitchFamily="18" charset="0"/>
                <a:cs typeface="Times New Roman" panose="02020603050405020304" pitchFamily="18" charset="0"/>
              </a:rPr>
              <a:t>las políticas públicas se elaborarán de acuerdo a pautas de fortalecimiento del rol de la familia</a:t>
            </a:r>
            <a:r>
              <a:rPr lang="es-MX" dirty="0">
                <a:latin typeface="Times New Roman" panose="02020603050405020304" pitchFamily="18" charset="0"/>
                <a:cs typeface="Times New Roman" panose="02020603050405020304" pitchFamily="18" charset="0"/>
              </a:rPr>
              <a:t> Esa es nuestra perspectiva operativa histórica por excelencia”.</a:t>
            </a:r>
          </a:p>
          <a:p>
            <a:pPr marL="0" lvl="0" indent="0">
              <a:lnSpc>
                <a:spcPct val="100000"/>
              </a:lnSpc>
              <a:spcBef>
                <a:spcPts val="0"/>
              </a:spcBef>
              <a:buNone/>
            </a:pPr>
            <a:endParaRPr lang="es-ES_tradnl" dirty="0"/>
          </a:p>
        </p:txBody>
      </p:sp>
      <p:pic>
        <p:nvPicPr>
          <p:cNvPr id="4" name="Imagen 3">
            <a:extLst>
              <a:ext uri="{FF2B5EF4-FFF2-40B4-BE49-F238E27FC236}">
                <a16:creationId xmlns:a16="http://schemas.microsoft.com/office/drawing/2014/main" id="{1CA28131-69AC-8640-81EA-462E203865C2}"/>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59021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ítulo 1"/>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u="sng" dirty="0">
              <a:latin typeface="Times New Roman" panose="02020603050405020304" pitchFamily="18" charset="0"/>
              <a:cs typeface="Times New Roman" panose="02020603050405020304" pitchFamily="18" charset="0"/>
            </a:endParaRPr>
          </a:p>
        </p:txBody>
      </p:sp>
      <p:sp>
        <p:nvSpPr>
          <p:cNvPr id="43010" name="Marcador de contenido 6"/>
          <p:cNvSpPr>
            <a:spLocks noGrp="1"/>
          </p:cNvSpPr>
          <p:nvPr>
            <p:ph idx="1"/>
          </p:nvPr>
        </p:nvSpPr>
        <p:spPr/>
        <p:txBody>
          <a:bodyPr>
            <a:normAutofit fontScale="92500" lnSpcReduction="10000"/>
          </a:bodyPr>
          <a:lstStyle/>
          <a:p>
            <a:pPr marL="0" indent="0" algn="just">
              <a:buNone/>
            </a:pPr>
            <a:r>
              <a:rPr lang="es-MX" sz="3200" dirty="0">
                <a:latin typeface="Times New Roman" panose="02020603050405020304" pitchFamily="18" charset="0"/>
                <a:cs typeface="Times New Roman" panose="02020603050405020304" pitchFamily="18" charset="0"/>
              </a:rPr>
              <a:t>“En función de una </a:t>
            </a:r>
            <a:r>
              <a:rPr lang="es-MX" sz="3200" b="1" dirty="0">
                <a:latin typeface="Times New Roman" panose="02020603050405020304" pitchFamily="18" charset="0"/>
                <a:cs typeface="Times New Roman" panose="02020603050405020304" pitchFamily="18" charset="0"/>
              </a:rPr>
              <a:t>definición conceptual</a:t>
            </a:r>
            <a:r>
              <a:rPr lang="es-MX" sz="3200" dirty="0">
                <a:latin typeface="Times New Roman" panose="02020603050405020304" pitchFamily="18" charset="0"/>
                <a:cs typeface="Times New Roman" panose="02020603050405020304" pitchFamily="18" charset="0"/>
              </a:rPr>
              <a:t>, dice el </a:t>
            </a:r>
            <a:r>
              <a:rPr lang="es-MX" sz="3200" u="sng" dirty="0">
                <a:latin typeface="Times New Roman" panose="02020603050405020304" pitchFamily="18" charset="0"/>
                <a:cs typeface="Times New Roman" panose="02020603050405020304" pitchFamily="18" charset="0"/>
              </a:rPr>
              <a:t>Art. 7 D 415</a:t>
            </a:r>
            <a:r>
              <a:rPr lang="es-MX" sz="3200" dirty="0">
                <a:latin typeface="Times New Roman" panose="02020603050405020304" pitchFamily="18" charset="0"/>
                <a:cs typeface="Times New Roman" panose="02020603050405020304" pitchFamily="18" charset="0"/>
              </a:rPr>
              <a:t>: </a:t>
            </a:r>
            <a:r>
              <a:rPr lang="es-MX" sz="3200" u="sng" dirty="0">
                <a:latin typeface="Times New Roman" panose="02020603050405020304" pitchFamily="18" charset="0"/>
                <a:cs typeface="Times New Roman" panose="02020603050405020304" pitchFamily="18" charset="0"/>
              </a:rPr>
              <a:t>Se entenderá por </a:t>
            </a:r>
            <a:r>
              <a:rPr lang="es-MX" sz="3200" dirty="0">
                <a:latin typeface="Times New Roman" panose="02020603050405020304" pitchFamily="18" charset="0"/>
                <a:cs typeface="Times New Roman" panose="02020603050405020304" pitchFamily="18" charset="0"/>
              </a:rPr>
              <a:t>“familia o núcleo familiar”, “grupo familiar”, “grupo familiar de origen”, “medio familiar comunitario”, y “familia ampliada”, además de los progenitores, a las personas vinculadas a los niños, niñas y adolescentes, a través de líneas de parentesco por consanguinidad o por afinidad, o con otros miembros de la familia ampliada. </a:t>
            </a:r>
            <a:r>
              <a:rPr lang="es-MX" sz="3200" u="sng" dirty="0">
                <a:latin typeface="Times New Roman" panose="02020603050405020304" pitchFamily="18" charset="0"/>
                <a:cs typeface="Times New Roman" panose="02020603050405020304" pitchFamily="18" charset="0"/>
              </a:rPr>
              <a:t>Podrá asimilarse al concepto de familia, a otros miembros de la comunidad </a:t>
            </a:r>
            <a:r>
              <a:rPr lang="es-MX" sz="3200" dirty="0">
                <a:latin typeface="Times New Roman" panose="02020603050405020304" pitchFamily="18" charset="0"/>
                <a:cs typeface="Times New Roman" panose="02020603050405020304" pitchFamily="18" charset="0"/>
              </a:rPr>
              <a:t>que representen para la niña, niño o adolescente, vínculos significativos y afectivos en su historia personal como así también en su desarrollo, asistencia y protección…”. </a:t>
            </a:r>
            <a:endParaRPr lang="es-AR" sz="2400" dirty="0"/>
          </a:p>
        </p:txBody>
      </p:sp>
      <p:pic>
        <p:nvPicPr>
          <p:cNvPr id="4" name="Imagen 3">
            <a:extLst>
              <a:ext uri="{FF2B5EF4-FFF2-40B4-BE49-F238E27FC236}">
                <a16:creationId xmlns:a16="http://schemas.microsoft.com/office/drawing/2014/main" id="{DF2DEE1F-AF4B-BA4E-AA72-DB3A929F4D40}"/>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122213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2F35E-FD2D-9542-A765-2B7C4E471E5D}"/>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31734327-EC0E-A44A-902B-8C34B0F9A6F0}"/>
              </a:ext>
            </a:extLst>
          </p:cNvPr>
          <p:cNvSpPr>
            <a:spLocks noGrp="1"/>
          </p:cNvSpPr>
          <p:nvPr>
            <p:ph idx="1"/>
          </p:nvPr>
        </p:nvSpPr>
        <p:spPr/>
        <p:txBody>
          <a:bodyPr>
            <a:normAutofit/>
          </a:bodyPr>
          <a:lstStyle/>
          <a:p>
            <a:pPr marL="0" indent="0" algn="just">
              <a:buNone/>
            </a:pPr>
            <a:r>
              <a:rPr lang="es-AR" dirty="0">
                <a:latin typeface="Times New Roman" panose="02020603050405020304" pitchFamily="18" charset="0"/>
                <a:cs typeface="Times New Roman" panose="02020603050405020304" pitchFamily="18" charset="0"/>
              </a:rPr>
              <a:t>“La Convención de los Derechos del Niño tanto en el Preámbulo como en su contenido, y específicamente en el art. 27, claramente asume la </a:t>
            </a:r>
            <a:r>
              <a:rPr lang="es-AR" b="1" dirty="0">
                <a:latin typeface="Times New Roman" panose="02020603050405020304" pitchFamily="18" charset="0"/>
                <a:cs typeface="Times New Roman" panose="02020603050405020304" pitchFamily="18" charset="0"/>
              </a:rPr>
              <a:t>perspectiva familiar </a:t>
            </a:r>
            <a:r>
              <a:rPr lang="es-AR" dirty="0">
                <a:latin typeface="Times New Roman" panose="02020603050405020304" pitchFamily="18" charset="0"/>
                <a:cs typeface="Times New Roman" panose="02020603050405020304" pitchFamily="18" charset="0"/>
              </a:rPr>
              <a:t>ya que </a:t>
            </a:r>
            <a:r>
              <a:rPr lang="es-AR" u="sng" dirty="0">
                <a:latin typeface="Times New Roman" panose="02020603050405020304" pitchFamily="18" charset="0"/>
                <a:cs typeface="Times New Roman" panose="02020603050405020304" pitchFamily="18" charset="0"/>
              </a:rPr>
              <a:t>impone a los Estados</a:t>
            </a:r>
            <a:r>
              <a:rPr lang="es-AR" dirty="0">
                <a:latin typeface="Times New Roman" panose="02020603050405020304" pitchFamily="18" charset="0"/>
                <a:cs typeface="Times New Roman" panose="02020603050405020304" pitchFamily="18" charset="0"/>
              </a:rPr>
              <a:t> Partes la obligación de </a:t>
            </a:r>
            <a:r>
              <a:rPr lang="es-AR" u="sng" dirty="0">
                <a:latin typeface="Times New Roman" panose="02020603050405020304" pitchFamily="18" charset="0"/>
                <a:cs typeface="Times New Roman" panose="02020603050405020304" pitchFamily="18" charset="0"/>
              </a:rPr>
              <a:t>adoptar las medidas apropiadas para ayudar a los padres a dar efectividad al derecho</a:t>
            </a:r>
            <a:r>
              <a:rPr lang="es-AR" dirty="0">
                <a:latin typeface="Times New Roman" panose="02020603050405020304" pitchFamily="18" charset="0"/>
                <a:cs typeface="Times New Roman" panose="02020603050405020304" pitchFamily="18" charset="0"/>
              </a:rPr>
              <a:t> </a:t>
            </a:r>
            <a:r>
              <a:rPr lang="es-AR" u="sng" dirty="0">
                <a:latin typeface="Times New Roman" panose="02020603050405020304" pitchFamily="18" charset="0"/>
                <a:cs typeface="Times New Roman" panose="02020603050405020304" pitchFamily="18" charset="0"/>
              </a:rPr>
              <a:t>del niño </a:t>
            </a:r>
            <a:r>
              <a:rPr lang="es-AR" dirty="0">
                <a:latin typeface="Times New Roman" panose="02020603050405020304" pitchFamily="18" charset="0"/>
                <a:cs typeface="Times New Roman" panose="02020603050405020304" pitchFamily="18" charset="0"/>
              </a:rPr>
              <a:t>a tener un nivel de vida adecuado para su desarrollo físico, mental, espiritual, moral y social, y a tomar todas las medidas apropiadas para asegurar el pago de la pensión alimenticia por parte de los padres. </a:t>
            </a:r>
          </a:p>
        </p:txBody>
      </p:sp>
      <p:pic>
        <p:nvPicPr>
          <p:cNvPr id="4" name="Imagen 3">
            <a:extLst>
              <a:ext uri="{FF2B5EF4-FFF2-40B4-BE49-F238E27FC236}">
                <a16:creationId xmlns:a16="http://schemas.microsoft.com/office/drawing/2014/main" id="{532A32D2-EB6F-CC45-ADBC-B32E84F1EC1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019639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3F2441-5FC7-954A-BABF-035ADC064CC4}"/>
              </a:ext>
            </a:extLst>
          </p:cNvPr>
          <p:cNvSpPr>
            <a:spLocks noGrp="1"/>
          </p:cNvSpPr>
          <p:nvPr>
            <p:ph type="title"/>
          </p:nvPr>
        </p:nvSpPr>
        <p:spPr/>
        <p:txBody>
          <a:bodyPr>
            <a:normAutofit/>
          </a:bodyPr>
          <a:lstStyle/>
          <a:p>
            <a:pPr algn="ctr"/>
            <a:endParaRPr lang="es-AR" sz="6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4BBFEB6B-B139-9E47-BA29-A298AC5700A3}"/>
              </a:ext>
            </a:extLst>
          </p:cNvPr>
          <p:cNvSpPr>
            <a:spLocks noGrp="1"/>
          </p:cNvSpPr>
          <p:nvPr>
            <p:ph idx="1"/>
          </p:nvPr>
        </p:nvSpPr>
        <p:spPr/>
        <p:txBody>
          <a:bodyPr>
            <a:normAutofit/>
          </a:bodyPr>
          <a:lstStyle/>
          <a:p>
            <a:pPr marL="0" indent="0" algn="ctr">
              <a:buNone/>
            </a:pPr>
            <a:endParaRPr lang="es-AR" sz="6000" dirty="0">
              <a:latin typeface="Times New Roman" panose="02020603050405020304" pitchFamily="18" charset="0"/>
              <a:cs typeface="Times New Roman" panose="02020603050405020304" pitchFamily="18" charset="0"/>
            </a:endParaRPr>
          </a:p>
          <a:p>
            <a:pPr marL="0" indent="0" algn="ctr">
              <a:buNone/>
            </a:pPr>
            <a:r>
              <a:rPr lang="es-AR" sz="6000" dirty="0">
                <a:latin typeface="Times New Roman" panose="02020603050405020304" pitchFamily="18" charset="0"/>
                <a:cs typeface="Times New Roman" panose="02020603050405020304" pitchFamily="18" charset="0"/>
              </a:rPr>
              <a:t>Niñez y DESCA</a:t>
            </a:r>
          </a:p>
          <a:p>
            <a:pPr marL="0" indent="0" algn="ctr">
              <a:buNone/>
            </a:pPr>
            <a:r>
              <a:rPr lang="es-AR" sz="3200" dirty="0">
                <a:latin typeface="Times New Roman" panose="02020603050405020304" pitchFamily="18" charset="0"/>
                <a:cs typeface="Times New Roman" panose="02020603050405020304" pitchFamily="18" charset="0"/>
              </a:rPr>
              <a:t>“Cronología de su desarrollo”</a:t>
            </a:r>
            <a:endParaRPr lang="es-AR" sz="3200" dirty="0"/>
          </a:p>
        </p:txBody>
      </p:sp>
      <p:pic>
        <p:nvPicPr>
          <p:cNvPr id="4" name="Imagen 3">
            <a:extLst>
              <a:ext uri="{FF2B5EF4-FFF2-40B4-BE49-F238E27FC236}">
                <a16:creationId xmlns:a16="http://schemas.microsoft.com/office/drawing/2014/main" id="{AA459750-4F10-9546-AB41-4F12F3D38F01}"/>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66506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3BD57D-E27A-F340-8BEE-B2FCC1CF5875}"/>
              </a:ext>
            </a:extLst>
          </p:cNvPr>
          <p:cNvSpPr>
            <a:spLocks noGrp="1"/>
          </p:cNvSpPr>
          <p:nvPr>
            <p:ph type="title"/>
          </p:nvPr>
        </p:nvSpPr>
        <p:spPr/>
        <p:txBody>
          <a:bodyPr>
            <a:normAutofit/>
          </a:bodyPr>
          <a:lstStyle/>
          <a:p>
            <a:r>
              <a:rPr lang="es-ES_tradnl" sz="2800" dirty="0">
                <a:latin typeface="Times New Roman" panose="02020603050405020304" pitchFamily="18" charset="0"/>
                <a:cs typeface="Times New Roman" panose="02020603050405020304" pitchFamily="18" charset="0"/>
              </a:rPr>
              <a:t>Perspectiva Niñez</a:t>
            </a:r>
            <a:br>
              <a:rPr lang="es-ES_tradnl" sz="2800" dirty="0">
                <a:latin typeface="Times New Roman" panose="02020603050405020304" pitchFamily="18" charset="0"/>
                <a:cs typeface="Times New Roman" panose="02020603050405020304" pitchFamily="18" charset="0"/>
              </a:rPr>
            </a:br>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6B8772AA-71CE-C34A-B8FF-FC6FAE8A318E}"/>
              </a:ext>
            </a:extLst>
          </p:cNvPr>
          <p:cNvSpPr>
            <a:spLocks noGrp="1"/>
          </p:cNvSpPr>
          <p:nvPr>
            <p:ph idx="1"/>
          </p:nvPr>
        </p:nvSpPr>
        <p:spPr/>
        <p:txBody>
          <a:bodyPr>
            <a:normAutofit lnSpcReduction="10000"/>
          </a:bodyPr>
          <a:lstStyle/>
          <a:p>
            <a:pPr marL="0" indent="0" algn="just">
              <a:buNone/>
            </a:pPr>
            <a:r>
              <a:rPr lang="es-AR" dirty="0">
                <a:latin typeface="Times New Roman" panose="02020603050405020304" pitchFamily="18" charset="0"/>
                <a:cs typeface="Times New Roman" panose="02020603050405020304" pitchFamily="18" charset="0"/>
              </a:rPr>
              <a:t>“En </a:t>
            </a:r>
            <a:r>
              <a:rPr lang="es-AR" u="sng" dirty="0">
                <a:latin typeface="Times New Roman" panose="02020603050405020304" pitchFamily="18" charset="0"/>
                <a:cs typeface="Times New Roman" panose="02020603050405020304" pitchFamily="18" charset="0"/>
              </a:rPr>
              <a:t>1924 la Declaración de los Derechos del Niño </a:t>
            </a:r>
            <a:r>
              <a:rPr lang="es-AR" dirty="0">
                <a:latin typeface="Times New Roman" panose="02020603050405020304" pitchFamily="18" charset="0"/>
                <a:cs typeface="Times New Roman" panose="02020603050405020304" pitchFamily="18" charset="0"/>
              </a:rPr>
              <a:t>(también conocida como la Declaración de Ginebra), señala el </a:t>
            </a:r>
            <a:r>
              <a:rPr lang="es-AR" u="sng" dirty="0">
                <a:latin typeface="Times New Roman" panose="02020603050405020304" pitchFamily="18" charset="0"/>
                <a:cs typeface="Times New Roman" panose="02020603050405020304" pitchFamily="18" charset="0"/>
              </a:rPr>
              <a:t>inicio </a:t>
            </a:r>
            <a:r>
              <a:rPr lang="es-AR" dirty="0">
                <a:latin typeface="Times New Roman" panose="02020603050405020304" pitchFamily="18" charset="0"/>
                <a:cs typeface="Times New Roman" panose="02020603050405020304" pitchFamily="18" charset="0"/>
              </a:rPr>
              <a:t>del movimiento en </a:t>
            </a:r>
            <a:r>
              <a:rPr lang="es-AR" u="sng" dirty="0">
                <a:latin typeface="Times New Roman" panose="02020603050405020304" pitchFamily="18" charset="0"/>
                <a:cs typeface="Times New Roman" panose="02020603050405020304" pitchFamily="18" charset="0"/>
              </a:rPr>
              <a:t>pro de los derechos  niño </a:t>
            </a:r>
            <a:r>
              <a:rPr lang="es-AR" dirty="0">
                <a:latin typeface="Times New Roman" panose="02020603050405020304" pitchFamily="18" charset="0"/>
                <a:cs typeface="Times New Roman" panose="02020603050405020304" pitchFamily="18" charset="0"/>
              </a:rPr>
              <a:t>y constituye también la </a:t>
            </a:r>
            <a:r>
              <a:rPr lang="es-AR" b="1" u="sng" dirty="0">
                <a:latin typeface="Times New Roman" panose="02020603050405020304" pitchFamily="18" charset="0"/>
                <a:cs typeface="Times New Roman" panose="02020603050405020304" pitchFamily="18" charset="0"/>
              </a:rPr>
              <a:t>primera afirmación del derecho a la nutrición</a:t>
            </a:r>
            <a:r>
              <a:rPr lang="es-AR" dirty="0">
                <a:latin typeface="Times New Roman" panose="02020603050405020304" pitchFamily="18" charset="0"/>
                <a:cs typeface="Times New Roman" panose="02020603050405020304" pitchFamily="18" charset="0"/>
              </a:rPr>
              <a:t>. La Declaración indica que el niño debe recibir los medios necesarios para su </a:t>
            </a:r>
            <a:r>
              <a:rPr lang="es-AR" u="sng" dirty="0">
                <a:latin typeface="Times New Roman" panose="02020603050405020304" pitchFamily="18" charset="0"/>
                <a:cs typeface="Times New Roman" panose="02020603050405020304" pitchFamily="18" charset="0"/>
              </a:rPr>
              <a:t>normal </a:t>
            </a:r>
            <a:r>
              <a:rPr lang="es-AR" b="1" u="sng" dirty="0">
                <a:latin typeface="Times New Roman" panose="02020603050405020304" pitchFamily="18" charset="0"/>
                <a:cs typeface="Times New Roman" panose="02020603050405020304" pitchFamily="18" charset="0"/>
              </a:rPr>
              <a:t>desarrollo tanto material como espiritual</a:t>
            </a:r>
            <a:r>
              <a:rPr lang="es-AR" u="sng" dirty="0">
                <a:latin typeface="Times New Roman" panose="02020603050405020304" pitchFamily="18" charset="0"/>
                <a:cs typeface="Times New Roman" panose="02020603050405020304" pitchFamily="18" charset="0"/>
              </a:rPr>
              <a:t> y afirma que “debe alimentarse al niño hambriento</a:t>
            </a:r>
            <a:r>
              <a:rPr lang="es-AR" dirty="0">
                <a:latin typeface="Times New Roman" panose="02020603050405020304" pitchFamily="18" charset="0"/>
                <a:cs typeface="Times New Roman" panose="02020603050405020304" pitchFamily="18" charset="0"/>
              </a:rPr>
              <a:t>.</a:t>
            </a:r>
            <a:br>
              <a:rPr lang="es-AR" dirty="0"/>
            </a:br>
            <a:endParaRPr lang="es-AR" dirty="0"/>
          </a:p>
          <a:p>
            <a:pPr marL="0" indent="0" algn="just">
              <a:buNone/>
            </a:pPr>
            <a:r>
              <a:rPr lang="es-AR" dirty="0">
                <a:latin typeface="Times New Roman" panose="02020603050405020304" pitchFamily="18" charset="0"/>
                <a:cs typeface="Times New Roman" panose="02020603050405020304" pitchFamily="18" charset="0"/>
              </a:rPr>
              <a:t>En </a:t>
            </a:r>
            <a:r>
              <a:rPr lang="es-AR" u="sng" dirty="0">
                <a:latin typeface="Times New Roman" panose="02020603050405020304" pitchFamily="18" charset="0"/>
                <a:cs typeface="Times New Roman" panose="02020603050405020304" pitchFamily="18" charset="0"/>
              </a:rPr>
              <a:t>1959</a:t>
            </a:r>
            <a:r>
              <a:rPr lang="es-AR" dirty="0">
                <a:latin typeface="Times New Roman" panose="02020603050405020304" pitchFamily="18" charset="0"/>
                <a:cs typeface="Times New Roman" panose="02020603050405020304" pitchFamily="18" charset="0"/>
              </a:rPr>
              <a:t> (ONU) establece en su principio 14 que el niño </a:t>
            </a:r>
            <a:r>
              <a:rPr lang="es-AR" b="1" u="sng" dirty="0">
                <a:latin typeface="Times New Roman" panose="02020603050405020304" pitchFamily="18" charset="0"/>
                <a:cs typeface="Times New Roman" panose="02020603050405020304" pitchFamily="18" charset="0"/>
              </a:rPr>
              <a:t>“tendrá derecho a crecer y a desarrollarse en buena salud</a:t>
            </a:r>
            <a:r>
              <a:rPr lang="es-AR" dirty="0">
                <a:latin typeface="Times New Roman" panose="02020603050405020304" pitchFamily="18" charset="0"/>
                <a:cs typeface="Times New Roman" panose="02020603050405020304" pitchFamily="18" charset="0"/>
              </a:rPr>
              <a:t>” y que “tendrá derecho </a:t>
            </a:r>
            <a:r>
              <a:rPr lang="es-AR" u="sng" dirty="0">
                <a:latin typeface="Times New Roman" panose="02020603050405020304" pitchFamily="18" charset="0"/>
                <a:cs typeface="Times New Roman" panose="02020603050405020304" pitchFamily="18" charset="0"/>
              </a:rPr>
              <a:t>a disfrutar de alimentación, vivienda, recreo y servicios médicos adecuados</a:t>
            </a:r>
            <a:r>
              <a:rPr lang="es-AR" dirty="0">
                <a:latin typeface="Times New Roman" panose="02020603050405020304" pitchFamily="18" charset="0"/>
                <a:cs typeface="Times New Roman" panose="02020603050405020304" pitchFamily="18" charset="0"/>
              </a:rPr>
              <a:t>”.</a:t>
            </a:r>
          </a:p>
          <a:p>
            <a:pPr marL="0" indent="0" algn="just">
              <a:buNone/>
            </a:pPr>
            <a:endParaRPr lang="es-AR" dirty="0"/>
          </a:p>
        </p:txBody>
      </p:sp>
      <p:pic>
        <p:nvPicPr>
          <p:cNvPr id="4" name="Imagen 3">
            <a:extLst>
              <a:ext uri="{FF2B5EF4-FFF2-40B4-BE49-F238E27FC236}">
                <a16:creationId xmlns:a16="http://schemas.microsoft.com/office/drawing/2014/main" id="{BADCCC30-F830-2144-A60C-9A58EDD8B943}"/>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840189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p>
        </p:txBody>
      </p:sp>
      <p:sp>
        <p:nvSpPr>
          <p:cNvPr id="3" name="Marcador de contenido 2"/>
          <p:cNvSpPr>
            <a:spLocks noGrp="1"/>
          </p:cNvSpPr>
          <p:nvPr>
            <p:ph idx="1"/>
          </p:nvPr>
        </p:nvSpPr>
        <p:spPr/>
        <p:txBody>
          <a:bodyPr>
            <a:normAutofit/>
          </a:bodyPr>
          <a:lstStyle/>
          <a:p>
            <a:pPr marL="0" indent="0" algn="just">
              <a:buNone/>
            </a:pPr>
            <a:r>
              <a:rPr lang="es-ES_tradnl" dirty="0">
                <a:latin typeface="Times New Roman" panose="02020603050405020304" pitchFamily="18" charset="0"/>
                <a:cs typeface="Times New Roman" panose="02020603050405020304" pitchFamily="18" charset="0"/>
              </a:rPr>
              <a:t>“El </a:t>
            </a:r>
            <a:r>
              <a:rPr lang="es-ES_tradnl" b="1" dirty="0">
                <a:latin typeface="Times New Roman" panose="02020603050405020304" pitchFamily="18" charset="0"/>
                <a:cs typeface="Times New Roman" panose="02020603050405020304" pitchFamily="18" charset="0"/>
              </a:rPr>
              <a:t>Pacto Internacional de Derechos Económicos, Sociales y Culturales </a:t>
            </a:r>
            <a:r>
              <a:rPr lang="es-ES_tradnl" dirty="0">
                <a:latin typeface="Times New Roman" panose="02020603050405020304" pitchFamily="18" charset="0"/>
                <a:cs typeface="Times New Roman" panose="02020603050405020304" pitchFamily="18" charset="0"/>
              </a:rPr>
              <a:t>nos dice que se </a:t>
            </a:r>
            <a:r>
              <a:rPr lang="es-ES_tradnl" u="sng" dirty="0">
                <a:latin typeface="Times New Roman" panose="02020603050405020304" pitchFamily="18" charset="0"/>
                <a:cs typeface="Times New Roman" panose="02020603050405020304" pitchFamily="18" charset="0"/>
              </a:rPr>
              <a:t>adoptarán medidas de protección y asistencia a favor de la niñez toda</a:t>
            </a:r>
            <a:r>
              <a:rPr lang="es-ES_tradnl" dirty="0">
                <a:latin typeface="Times New Roman" panose="02020603050405020304" pitchFamily="18" charset="0"/>
                <a:cs typeface="Times New Roman" panose="02020603050405020304" pitchFamily="18" charset="0"/>
              </a:rPr>
              <a:t> (Art. 10 PIDESC).</a:t>
            </a:r>
            <a:r>
              <a:rPr lang="es-ES" dirty="0">
                <a:latin typeface="Times New Roman" panose="02020603050405020304" pitchFamily="18" charset="0"/>
                <a:cs typeface="Times New Roman" panose="02020603050405020304" pitchFamily="18" charset="0"/>
              </a:rPr>
              <a:t> </a:t>
            </a:r>
          </a:p>
          <a:p>
            <a:pPr marL="0" indent="0" algn="just">
              <a:buNone/>
            </a:pPr>
            <a:endParaRPr lang="es-ES_tradnl" dirty="0">
              <a:latin typeface="Times New Roman" panose="02020603050405020304" pitchFamily="18" charset="0"/>
              <a:cs typeface="Times New Roman" panose="02020603050405020304" pitchFamily="18" charset="0"/>
            </a:endParaRPr>
          </a:p>
          <a:p>
            <a:pPr marL="0" indent="0" algn="just">
              <a:buNone/>
            </a:pPr>
            <a:r>
              <a:rPr lang="es-ES_tradnl" dirty="0">
                <a:latin typeface="Times New Roman" panose="02020603050405020304" pitchFamily="18" charset="0"/>
                <a:cs typeface="Times New Roman" panose="02020603050405020304" pitchFamily="18" charset="0"/>
              </a:rPr>
              <a:t>El artículo 19 de la </a:t>
            </a:r>
            <a:r>
              <a:rPr lang="es-ES_tradnl" b="1" dirty="0">
                <a:latin typeface="Times New Roman" panose="02020603050405020304" pitchFamily="18" charset="0"/>
                <a:cs typeface="Times New Roman" panose="02020603050405020304" pitchFamily="18" charset="0"/>
              </a:rPr>
              <a:t>Convención Americana de Derechos Humanos </a:t>
            </a:r>
            <a:r>
              <a:rPr lang="es-ES_tradnl" dirty="0">
                <a:latin typeface="Times New Roman" panose="02020603050405020304" pitchFamily="18" charset="0"/>
                <a:cs typeface="Times New Roman" panose="02020603050405020304" pitchFamily="18" charset="0"/>
              </a:rPr>
              <a:t>congrega la idea de que “</a:t>
            </a:r>
            <a:r>
              <a:rPr lang="es-ES_tradnl" u="sng" dirty="0">
                <a:latin typeface="Times New Roman" panose="02020603050405020304" pitchFamily="18" charset="0"/>
                <a:cs typeface="Times New Roman" panose="02020603050405020304" pitchFamily="18" charset="0"/>
              </a:rPr>
              <a:t>Todo niño tiene derecho a las medidas de protección</a:t>
            </a:r>
            <a:r>
              <a:rPr lang="es-ES_tradnl" dirty="0">
                <a:latin typeface="Times New Roman" panose="02020603050405020304" pitchFamily="18" charset="0"/>
                <a:cs typeface="Times New Roman" panose="02020603050405020304" pitchFamily="18" charset="0"/>
              </a:rPr>
              <a:t> que su condición de menor requiere por parte de su </a:t>
            </a:r>
            <a:r>
              <a:rPr lang="es-ES_tradnl" b="1" u="sng" dirty="0">
                <a:latin typeface="Times New Roman" panose="02020603050405020304" pitchFamily="18" charset="0"/>
                <a:cs typeface="Times New Roman" panose="02020603050405020304" pitchFamily="18" charset="0"/>
              </a:rPr>
              <a:t>familia</a:t>
            </a:r>
            <a:r>
              <a:rPr lang="es-ES_tradnl" u="sng" dirty="0">
                <a:latin typeface="Times New Roman" panose="02020603050405020304" pitchFamily="18" charset="0"/>
                <a:cs typeface="Times New Roman" panose="02020603050405020304" pitchFamily="18" charset="0"/>
              </a:rPr>
              <a:t>, de la </a:t>
            </a:r>
            <a:r>
              <a:rPr lang="es-ES_tradnl" b="1" u="sng" dirty="0">
                <a:latin typeface="Times New Roman" panose="02020603050405020304" pitchFamily="18" charset="0"/>
                <a:cs typeface="Times New Roman" panose="02020603050405020304" pitchFamily="18" charset="0"/>
              </a:rPr>
              <a:t>sociedad y del Estado</a:t>
            </a:r>
            <a:r>
              <a:rPr lang="es-ES_tradnl" u="sng" dirty="0">
                <a:latin typeface="Times New Roman" panose="02020603050405020304" pitchFamily="18" charset="0"/>
                <a:cs typeface="Times New Roman" panose="02020603050405020304" pitchFamily="18" charset="0"/>
              </a:rPr>
              <a:t>”</a:t>
            </a:r>
            <a:r>
              <a:rPr lang="es-ES_tradnl" dirty="0">
                <a:latin typeface="Times New Roman" panose="02020603050405020304" pitchFamily="18" charset="0"/>
                <a:cs typeface="Times New Roman" panose="02020603050405020304" pitchFamily="18" charset="0"/>
              </a:rPr>
              <a:t>.</a:t>
            </a:r>
          </a:p>
          <a:p>
            <a:pPr marL="0" indent="0" algn="just">
              <a:buNone/>
            </a:pPr>
            <a:endParaRPr lang="es-ES_tradnl" dirty="0">
              <a:latin typeface="Times New Roman" panose="02020603050405020304" pitchFamily="18" charset="0"/>
              <a:cs typeface="Times New Roman" panose="02020603050405020304" pitchFamily="18" charset="0"/>
            </a:endParaRPr>
          </a:p>
          <a:p>
            <a:endParaRPr lang="es-ES_tradnl" dirty="0"/>
          </a:p>
        </p:txBody>
      </p:sp>
      <p:pic>
        <p:nvPicPr>
          <p:cNvPr id="4" name="Imagen 3">
            <a:extLst>
              <a:ext uri="{FF2B5EF4-FFF2-40B4-BE49-F238E27FC236}">
                <a16:creationId xmlns:a16="http://schemas.microsoft.com/office/drawing/2014/main" id="{D51BBC6C-A742-0845-86E0-A24A22546146}"/>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32799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856161-267E-CD43-839C-759CCFEB3DC7}"/>
              </a:ext>
            </a:extLst>
          </p:cNvPr>
          <p:cNvSpPr>
            <a:spLocks noGrp="1"/>
          </p:cNvSpPr>
          <p:nvPr>
            <p:ph type="ctrTitle"/>
          </p:nvPr>
        </p:nvSpPr>
        <p:spPr/>
        <p:txBody>
          <a:bodyPr>
            <a:normAutofit/>
          </a:bodyPr>
          <a:lstStyle/>
          <a:p>
            <a:r>
              <a:rPr lang="es-AR" dirty="0">
                <a:latin typeface="Times New Roman" panose="02020603050405020304" pitchFamily="18" charset="0"/>
                <a:cs typeface="Times New Roman" panose="02020603050405020304" pitchFamily="18" charset="0"/>
              </a:rPr>
              <a:t>Niñez-DDHH-DESCA</a:t>
            </a:r>
          </a:p>
        </p:txBody>
      </p:sp>
      <p:sp>
        <p:nvSpPr>
          <p:cNvPr id="3" name="Subtítulo 2">
            <a:extLst>
              <a:ext uri="{FF2B5EF4-FFF2-40B4-BE49-F238E27FC236}">
                <a16:creationId xmlns:a16="http://schemas.microsoft.com/office/drawing/2014/main" id="{64C84111-F335-D546-8DEC-80AD94FF9DD6}"/>
              </a:ext>
            </a:extLst>
          </p:cNvPr>
          <p:cNvSpPr>
            <a:spLocks noGrp="1"/>
          </p:cNvSpPr>
          <p:nvPr>
            <p:ph type="subTitle" idx="1"/>
          </p:nvPr>
        </p:nvSpPr>
        <p:spPr/>
        <p:txBody>
          <a:bodyPr/>
          <a:lstStyle/>
          <a:p>
            <a:r>
              <a:rPr lang="es-ES_tradnl" dirty="0">
                <a:latin typeface="Times New Roman" panose="02020603050405020304" pitchFamily="18" charset="0"/>
                <a:cs typeface="Times New Roman" panose="02020603050405020304" pitchFamily="18" charset="0"/>
              </a:rPr>
              <a:t>Carlos Romano</a:t>
            </a:r>
          </a:p>
          <a:p>
            <a:r>
              <a:rPr lang="es-ES_tradnl" dirty="0">
                <a:latin typeface="Times New Roman" panose="02020603050405020304" pitchFamily="18" charset="0"/>
                <a:cs typeface="Times New Roman" panose="02020603050405020304" pitchFamily="18" charset="0"/>
              </a:rPr>
              <a:t>“Intentar pensar como lo harían nuestros hijos y nietos, bajo los valores que nos dieron padres y abuelos…”</a:t>
            </a:r>
            <a:endParaRPr lang="es-AR"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48DCDEED-43EA-454B-8772-FB3628B4E77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713500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2F35E-FD2D-9542-A765-2B7C4E471E5D}"/>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31734327-EC0E-A44A-902B-8C34B0F9A6F0}"/>
              </a:ext>
            </a:extLst>
          </p:cNvPr>
          <p:cNvSpPr>
            <a:spLocks noGrp="1"/>
          </p:cNvSpPr>
          <p:nvPr>
            <p:ph idx="1"/>
          </p:nvPr>
        </p:nvSpPr>
        <p:spPr/>
        <p:txBody>
          <a:bodyPr>
            <a:normAutofit lnSpcReduction="10000"/>
          </a:bodyPr>
          <a:lstStyle/>
          <a:p>
            <a:pPr marL="0" indent="0" algn="just">
              <a:buNone/>
            </a:pPr>
            <a:r>
              <a:rPr lang="es-AR" dirty="0">
                <a:latin typeface="Times New Roman" panose="02020603050405020304" pitchFamily="18" charset="0"/>
                <a:cs typeface="Times New Roman" panose="02020603050405020304" pitchFamily="18" charset="0"/>
              </a:rPr>
              <a:t>“La Convención de los Derechos del Niño en el </a:t>
            </a:r>
            <a:r>
              <a:rPr lang="es-AR" u="sng" dirty="0">
                <a:latin typeface="Times New Roman" panose="02020603050405020304" pitchFamily="18" charset="0"/>
                <a:cs typeface="Times New Roman" panose="02020603050405020304" pitchFamily="18" charset="0"/>
              </a:rPr>
              <a:t>art. 24</a:t>
            </a:r>
            <a:r>
              <a:rPr lang="es-AR" dirty="0">
                <a:latin typeface="Times New Roman" panose="02020603050405020304" pitchFamily="18" charset="0"/>
                <a:cs typeface="Times New Roman" panose="02020603050405020304" pitchFamily="18" charset="0"/>
              </a:rPr>
              <a:t> (</a:t>
            </a:r>
            <a:r>
              <a:rPr lang="es-AR" b="1" dirty="0">
                <a:latin typeface="Times New Roman" panose="02020603050405020304" pitchFamily="18" charset="0"/>
                <a:cs typeface="Times New Roman" panose="02020603050405020304" pitchFamily="18" charset="0"/>
              </a:rPr>
              <a:t>salud</a:t>
            </a:r>
            <a:r>
              <a:rPr lang="es-AR" dirty="0">
                <a:latin typeface="Times New Roman" panose="02020603050405020304" pitchFamily="18" charset="0"/>
                <a:cs typeface="Times New Roman" panose="02020603050405020304" pitchFamily="18" charset="0"/>
              </a:rPr>
              <a:t>) demanda a todos los Estados Partes que reconozcan el derecho del niño al disfrute del </a:t>
            </a:r>
            <a:r>
              <a:rPr lang="es-AR" u="sng" dirty="0">
                <a:latin typeface="Times New Roman" panose="02020603050405020304" pitchFamily="18" charset="0"/>
                <a:cs typeface="Times New Roman" panose="02020603050405020304" pitchFamily="18" charset="0"/>
              </a:rPr>
              <a:t>“más alto nivel posible de salud”</a:t>
            </a:r>
            <a:r>
              <a:rPr lang="es-AR" dirty="0">
                <a:latin typeface="Times New Roman" panose="02020603050405020304" pitchFamily="18" charset="0"/>
                <a:cs typeface="Times New Roman" panose="02020603050405020304" pitchFamily="18" charset="0"/>
              </a:rPr>
              <a:t>. El </a:t>
            </a:r>
            <a:r>
              <a:rPr lang="es-AR" u="sng" dirty="0">
                <a:latin typeface="Times New Roman" panose="02020603050405020304" pitchFamily="18" charset="0"/>
                <a:cs typeface="Times New Roman" panose="02020603050405020304" pitchFamily="18" charset="0"/>
              </a:rPr>
              <a:t>art. 27</a:t>
            </a:r>
            <a:r>
              <a:rPr lang="es-AR" dirty="0">
                <a:latin typeface="Times New Roman" panose="02020603050405020304" pitchFamily="18" charset="0"/>
                <a:cs typeface="Times New Roman" panose="02020603050405020304" pitchFamily="18" charset="0"/>
              </a:rPr>
              <a:t> (</a:t>
            </a:r>
            <a:r>
              <a:rPr lang="es-AR" b="1" dirty="0">
                <a:latin typeface="Times New Roman" panose="02020603050405020304" pitchFamily="18" charset="0"/>
                <a:cs typeface="Times New Roman" panose="02020603050405020304" pitchFamily="18" charset="0"/>
              </a:rPr>
              <a:t>alimento</a:t>
            </a:r>
            <a:r>
              <a:rPr lang="es-AR" dirty="0">
                <a:latin typeface="Times New Roman" panose="02020603050405020304" pitchFamily="18" charset="0"/>
                <a:cs typeface="Times New Roman" panose="02020603050405020304" pitchFamily="18" charset="0"/>
              </a:rPr>
              <a:t>) impone a los Estados Partes la obligación de adoptar las medidas apropiadas para </a:t>
            </a:r>
            <a:r>
              <a:rPr lang="es-AR" u="sng" dirty="0">
                <a:latin typeface="Times New Roman" panose="02020603050405020304" pitchFamily="18" charset="0"/>
                <a:cs typeface="Times New Roman" panose="02020603050405020304" pitchFamily="18" charset="0"/>
              </a:rPr>
              <a:t>ayudar a los padres a dar efectividad al derecho del niño a tener un nivel de vida adecuado para su desarrollo físico, mental, espiritual, moral y social, y a tomar todas las medidas apropiadas para asegurar el pago de la pensión alimenticia </a:t>
            </a:r>
            <a:r>
              <a:rPr lang="es-AR" dirty="0">
                <a:latin typeface="Times New Roman" panose="02020603050405020304" pitchFamily="18" charset="0"/>
                <a:cs typeface="Times New Roman" panose="02020603050405020304" pitchFamily="18" charset="0"/>
              </a:rPr>
              <a:t>por parte de los padres. Y el </a:t>
            </a:r>
            <a:r>
              <a:rPr lang="es-AR" u="sng" dirty="0">
                <a:latin typeface="Times New Roman" panose="02020603050405020304" pitchFamily="18" charset="0"/>
                <a:cs typeface="Times New Roman" panose="02020603050405020304" pitchFamily="18" charset="0"/>
              </a:rPr>
              <a:t>art. 29</a:t>
            </a:r>
            <a:r>
              <a:rPr lang="es-AR" dirty="0">
                <a:latin typeface="Times New Roman" panose="02020603050405020304" pitchFamily="18" charset="0"/>
                <a:cs typeface="Times New Roman" panose="02020603050405020304" pitchFamily="18" charset="0"/>
              </a:rPr>
              <a:t> (</a:t>
            </a:r>
            <a:r>
              <a:rPr lang="es-AR" b="1" dirty="0">
                <a:latin typeface="Times New Roman" panose="02020603050405020304" pitchFamily="18" charset="0"/>
                <a:cs typeface="Times New Roman" panose="02020603050405020304" pitchFamily="18" charset="0"/>
              </a:rPr>
              <a:t>educación</a:t>
            </a:r>
            <a:r>
              <a:rPr lang="es-AR" dirty="0">
                <a:latin typeface="Times New Roman" panose="02020603050405020304" pitchFamily="18" charset="0"/>
                <a:cs typeface="Times New Roman" panose="02020603050405020304" pitchFamily="18" charset="0"/>
              </a:rPr>
              <a:t>) dice: Los Estados Partes convienen en que la educación del niño debe de estar encaminada a: </a:t>
            </a:r>
            <a:r>
              <a:rPr lang="es-AR" u="sng" dirty="0">
                <a:latin typeface="Times New Roman" panose="02020603050405020304" pitchFamily="18" charset="0"/>
                <a:cs typeface="Times New Roman" panose="02020603050405020304" pitchFamily="18" charset="0"/>
              </a:rPr>
              <a:t>Desarrollar la personalidad (¿?), las aptitudes y la capacidad mental y física </a:t>
            </a:r>
            <a:r>
              <a:rPr lang="es-AR" dirty="0">
                <a:latin typeface="Times New Roman" panose="02020603050405020304" pitchFamily="18" charset="0"/>
                <a:cs typeface="Times New Roman" panose="02020603050405020304" pitchFamily="18" charset="0"/>
              </a:rPr>
              <a:t>del niño hasta el máximo de sus posibilidades”.</a:t>
            </a:r>
          </a:p>
        </p:txBody>
      </p:sp>
      <p:pic>
        <p:nvPicPr>
          <p:cNvPr id="4" name="Imagen 3">
            <a:extLst>
              <a:ext uri="{FF2B5EF4-FFF2-40B4-BE49-F238E27FC236}">
                <a16:creationId xmlns:a16="http://schemas.microsoft.com/office/drawing/2014/main" id="{D7F5DD08-34AA-C448-A9C4-DB6A46FDDABD}"/>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784169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AB1411-27AC-F04B-A8D7-0C6AEC6558FC}"/>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0AAE4281-C5D3-714C-8072-0A5E5C6B8CB0}"/>
              </a:ext>
            </a:extLst>
          </p:cNvPr>
          <p:cNvSpPr>
            <a:spLocks noGrp="1"/>
          </p:cNvSpPr>
          <p:nvPr>
            <p:ph idx="1"/>
          </p:nvPr>
        </p:nvSpPr>
        <p:spPr/>
        <p:txBody>
          <a:bodyPr>
            <a:normAutofit/>
          </a:bodyPr>
          <a:lstStyle/>
          <a:p>
            <a:pPr marL="0" indent="0" algn="just">
              <a:buNone/>
            </a:pPr>
            <a:r>
              <a:rPr lang="es-ES_tradnl" dirty="0">
                <a:latin typeface="Times New Roman" panose="02020603050405020304" pitchFamily="18" charset="0"/>
                <a:cs typeface="Times New Roman" panose="02020603050405020304" pitchFamily="18" charset="0"/>
              </a:rPr>
              <a:t>“El artículo 17 de la Declaración Americana de los Derechos y Deberes del Hombre, recoge el derecho al reconocimiento de la </a:t>
            </a:r>
            <a:r>
              <a:rPr lang="es-ES_tradnl" u="sng" dirty="0">
                <a:latin typeface="Times New Roman" panose="02020603050405020304" pitchFamily="18" charset="0"/>
                <a:cs typeface="Times New Roman" panose="02020603050405020304" pitchFamily="18" charset="0"/>
              </a:rPr>
              <a:t>personalidad jurídica </a:t>
            </a:r>
            <a:r>
              <a:rPr lang="es-ES_tradnl" dirty="0">
                <a:latin typeface="Times New Roman" panose="02020603050405020304" pitchFamily="18" charset="0"/>
                <a:cs typeface="Times New Roman" panose="02020603050405020304" pitchFamily="18" charset="0"/>
              </a:rPr>
              <a:t>al decir: “Toda persona tiene derecho a que se le reconozca en cualquier parte como sujeto de derechos y obligaciones, y a gozar de los derechos civiles fundamentales”. </a:t>
            </a:r>
          </a:p>
          <a:p>
            <a:pPr marL="0" indent="0" algn="just">
              <a:buNone/>
            </a:pPr>
            <a:r>
              <a:rPr lang="es-ES_tradnl" dirty="0">
                <a:latin typeface="Times New Roman" panose="02020603050405020304" pitchFamily="18" charset="0"/>
                <a:cs typeface="Times New Roman" panose="02020603050405020304" pitchFamily="18" charset="0"/>
              </a:rPr>
              <a:t>Al ingresar la definición en el Pacto de San José de Costa Rica lo reiteramos en el Art. 3, la </a:t>
            </a:r>
            <a:r>
              <a:rPr lang="es-ES_tradnl" b="1" dirty="0">
                <a:latin typeface="Times New Roman" panose="02020603050405020304" pitchFamily="18" charset="0"/>
                <a:cs typeface="Times New Roman" panose="02020603050405020304" pitchFamily="18" charset="0"/>
              </a:rPr>
              <a:t>personalidad jurídica </a:t>
            </a:r>
            <a:r>
              <a:rPr lang="es-ES_tradnl" dirty="0">
                <a:latin typeface="Times New Roman" panose="02020603050405020304" pitchFamily="18" charset="0"/>
                <a:cs typeface="Times New Roman" panose="02020603050405020304" pitchFamily="18" charset="0"/>
              </a:rPr>
              <a:t>es aquél derecho humano que tiene toda persona de que “</a:t>
            </a:r>
            <a:r>
              <a:rPr lang="es-ES_tradnl" u="sng" dirty="0">
                <a:latin typeface="Times New Roman" panose="02020603050405020304" pitchFamily="18" charset="0"/>
                <a:cs typeface="Times New Roman" panose="02020603050405020304" pitchFamily="18" charset="0"/>
              </a:rPr>
              <a:t>se le reconozca como sujeto de derechos y obligaciones sin discriminación y en condiciones de igualdad”. </a:t>
            </a:r>
            <a:endParaRPr lang="es-AR" u="sng" dirty="0">
              <a:latin typeface="Times New Roman" panose="02020603050405020304" pitchFamily="18" charset="0"/>
              <a:cs typeface="Times New Roman" panose="02020603050405020304" pitchFamily="18" charset="0"/>
            </a:endParaRPr>
          </a:p>
          <a:p>
            <a:pPr algn="just"/>
            <a:endParaRPr lang="es-AR" u="sng" dirty="0"/>
          </a:p>
          <a:p>
            <a:endParaRPr lang="es-AR" dirty="0"/>
          </a:p>
        </p:txBody>
      </p:sp>
      <p:pic>
        <p:nvPicPr>
          <p:cNvPr id="4" name="Imagen 3">
            <a:extLst>
              <a:ext uri="{FF2B5EF4-FFF2-40B4-BE49-F238E27FC236}">
                <a16:creationId xmlns:a16="http://schemas.microsoft.com/office/drawing/2014/main" id="{FCE842AA-BD06-5C40-972C-38AA7FB87707}"/>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51636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FEDCB9-2793-2340-AA88-1F3411C8493A}"/>
              </a:ext>
            </a:extLst>
          </p:cNvPr>
          <p:cNvSpPr>
            <a:spLocks noGrp="1"/>
          </p:cNvSpPr>
          <p:nvPr>
            <p:ph type="title"/>
          </p:nvPr>
        </p:nvSpPr>
        <p:spPr/>
        <p:txBody>
          <a:bodyPr>
            <a:normAutofit fontScale="90000"/>
          </a:bodyPr>
          <a:lstStyle/>
          <a:p>
            <a:br>
              <a:rPr lang="es-AR" sz="2400" b="1" dirty="0">
                <a:latin typeface="Times New Roman" panose="02020603050405020304" pitchFamily="18" charset="0"/>
                <a:cs typeface="Times New Roman" panose="02020603050405020304" pitchFamily="18" charset="0"/>
              </a:rPr>
            </a:br>
            <a:r>
              <a:rPr lang="es-ES_tradnl" sz="2400" dirty="0">
                <a:latin typeface="Times New Roman" panose="02020603050405020304" pitchFamily="18" charset="0"/>
                <a:cs typeface="Times New Roman" panose="02020603050405020304" pitchFamily="18" charset="0"/>
              </a:rPr>
              <a:t>Romano Carlos (2018). “Comunidad Organizada, Niñez y Derechos Humanos”. Ed QP</a:t>
            </a:r>
            <a:br>
              <a:rPr lang="es-AR" sz="2400" b="1" dirty="0">
                <a:latin typeface="Times New Roman" panose="02020603050405020304" pitchFamily="18" charset="0"/>
                <a:cs typeface="Times New Roman" panose="02020603050405020304" pitchFamily="18" charset="0"/>
              </a:rPr>
            </a:br>
            <a:endParaRPr lang="es-AR" sz="2400" b="1" u="sng"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9BA32A3E-BD9C-1148-AF8F-7AA56BF47C2F}"/>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“En la actualidad, la población más joven de la región alcanza su mayor número en la historia del continente. La Organización Panamericana de la Salud (OPS) calcula que unos </a:t>
            </a:r>
            <a:r>
              <a:rPr lang="es-AR" u="sng" dirty="0">
                <a:latin typeface="Times New Roman" panose="02020603050405020304" pitchFamily="18" charset="0"/>
                <a:cs typeface="Times New Roman" panose="02020603050405020304" pitchFamily="18" charset="0"/>
              </a:rPr>
              <a:t>237 millones de jóvenes </a:t>
            </a:r>
            <a:r>
              <a:rPr lang="es-AR" dirty="0">
                <a:latin typeface="Times New Roman" panose="02020603050405020304" pitchFamily="18" charset="0"/>
                <a:cs typeface="Times New Roman" panose="02020603050405020304" pitchFamily="18" charset="0"/>
              </a:rPr>
              <a:t>entre 10 y 24 años viven en el continente americano. A pesar de ello, </a:t>
            </a:r>
            <a:r>
              <a:rPr lang="es-AR" u="sng" dirty="0">
                <a:latin typeface="Times New Roman" panose="02020603050405020304" pitchFamily="18" charset="0"/>
                <a:cs typeface="Times New Roman" panose="02020603050405020304" pitchFamily="18" charset="0"/>
              </a:rPr>
              <a:t>la CIDH observa que situaciones estructurales de inequidad y desigualdad </a:t>
            </a:r>
            <a:r>
              <a:rPr lang="es-AR" dirty="0">
                <a:latin typeface="Times New Roman" panose="02020603050405020304" pitchFamily="18" charset="0"/>
                <a:cs typeface="Times New Roman" panose="02020603050405020304" pitchFamily="18" charset="0"/>
              </a:rPr>
              <a:t>continúan afectando de manera diferenciada a esta población. Ello, </a:t>
            </a:r>
            <a:r>
              <a:rPr lang="es-AR" u="sng" dirty="0">
                <a:latin typeface="Times New Roman" panose="02020603050405020304" pitchFamily="18" charset="0"/>
                <a:cs typeface="Times New Roman" panose="02020603050405020304" pitchFamily="18" charset="0"/>
              </a:rPr>
              <a:t>ocasiona que niñas, niños y adolescentes se enfrenten a barreras de acceso para gozar plenamente sus derechos y para participar de una forma accesible y activa en los asuntos que les afectan directamente (R 1/20 y 133/20 </a:t>
            </a:r>
            <a:r>
              <a:rPr lang="es-AR" u="sng" dirty="0" err="1">
                <a:latin typeface="Times New Roman" panose="02020603050405020304" pitchFamily="18" charset="0"/>
                <a:cs typeface="Times New Roman" panose="02020603050405020304" pitchFamily="18" charset="0"/>
              </a:rPr>
              <a:t>ComisiónIDH</a:t>
            </a:r>
            <a:r>
              <a:rPr lang="es-AR" u="sng" dirty="0">
                <a:latin typeface="Times New Roman" panose="02020603050405020304" pitchFamily="18" charset="0"/>
                <a:cs typeface="Times New Roman" panose="02020603050405020304" pitchFamily="18" charset="0"/>
              </a:rPr>
              <a:t>)</a:t>
            </a:r>
            <a:r>
              <a:rPr lang="es-AR" dirty="0">
                <a:latin typeface="Times New Roman" panose="02020603050405020304" pitchFamily="18" charset="0"/>
                <a:cs typeface="Times New Roman" panose="02020603050405020304" pitchFamily="18" charset="0"/>
              </a:rPr>
              <a:t>.</a:t>
            </a:r>
          </a:p>
        </p:txBody>
      </p:sp>
      <p:pic>
        <p:nvPicPr>
          <p:cNvPr id="4" name="Imagen 3">
            <a:extLst>
              <a:ext uri="{FF2B5EF4-FFF2-40B4-BE49-F238E27FC236}">
                <a16:creationId xmlns:a16="http://schemas.microsoft.com/office/drawing/2014/main" id="{B2DADB2F-D0AF-C14E-AB74-A70F3FDFC5BB}"/>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003541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C99D4-E866-F741-B503-208ACA63BC54}"/>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486CB8EA-3668-7B4B-8D88-8F8EFDDA9F12}"/>
              </a:ext>
            </a:extLst>
          </p:cNvPr>
          <p:cNvSpPr>
            <a:spLocks noGrp="1"/>
          </p:cNvSpPr>
          <p:nvPr>
            <p:ph idx="1"/>
          </p:nvPr>
        </p:nvSpPr>
        <p:spPr/>
        <p:txBody>
          <a:bodyPr>
            <a:noAutofit/>
          </a:bodyPr>
          <a:lstStyle/>
          <a:p>
            <a:pPr marL="0" indent="0" algn="just">
              <a:buNone/>
            </a:pPr>
            <a:r>
              <a:rPr lang="es-AR" dirty="0">
                <a:latin typeface="Times New Roman" panose="02020603050405020304" pitchFamily="18" charset="0"/>
                <a:cs typeface="Times New Roman" panose="02020603050405020304" pitchFamily="18" charset="0"/>
              </a:rPr>
              <a:t>A pesar de los avances en la materia, la Comisión Interamericana advierte que de conformidad con datos de UNICEF, la región cuenta con </a:t>
            </a:r>
            <a:r>
              <a:rPr lang="es-AR" u="sng" dirty="0">
                <a:latin typeface="Times New Roman" panose="02020603050405020304" pitchFamily="18" charset="0"/>
                <a:cs typeface="Times New Roman" panose="02020603050405020304" pitchFamily="18" charset="0"/>
              </a:rPr>
              <a:t>72 millones de niños, niñas y adolescentes </a:t>
            </a:r>
            <a:r>
              <a:rPr lang="es-AR" dirty="0">
                <a:latin typeface="Times New Roman" panose="02020603050405020304" pitchFamily="18" charset="0"/>
                <a:cs typeface="Times New Roman" panose="02020603050405020304" pitchFamily="18" charset="0"/>
              </a:rPr>
              <a:t>en América Latina y el Caribe que viven en </a:t>
            </a:r>
            <a:r>
              <a:rPr lang="es-AR" u="sng" dirty="0">
                <a:latin typeface="Times New Roman" panose="02020603050405020304" pitchFamily="18" charset="0"/>
                <a:cs typeface="Times New Roman" panose="02020603050405020304" pitchFamily="18" charset="0"/>
              </a:rPr>
              <a:t>pobreza multidimensional</a:t>
            </a:r>
            <a:r>
              <a:rPr lang="es-AR" dirty="0">
                <a:latin typeface="Times New Roman" panose="02020603050405020304" pitchFamily="18" charset="0"/>
                <a:cs typeface="Times New Roman" panose="02020603050405020304" pitchFamily="18" charset="0"/>
              </a:rPr>
              <a:t>, </a:t>
            </a:r>
            <a:r>
              <a:rPr lang="es-AR" u="sng" dirty="0">
                <a:latin typeface="Times New Roman" panose="02020603050405020304" pitchFamily="18" charset="0"/>
                <a:cs typeface="Times New Roman" panose="02020603050405020304" pitchFamily="18" charset="0"/>
              </a:rPr>
              <a:t>al carecer de acceso a atención médica, educación, nutrición adecuada y vivienda digna</a:t>
            </a:r>
            <a:r>
              <a:rPr lang="es-AR" dirty="0">
                <a:latin typeface="Times New Roman" panose="02020603050405020304" pitchFamily="18" charset="0"/>
                <a:cs typeface="Times New Roman" panose="02020603050405020304" pitchFamily="18" charset="0"/>
              </a:rPr>
              <a:t>. Asimismo, persisten </a:t>
            </a:r>
            <a:r>
              <a:rPr lang="es-AR" u="sng" dirty="0">
                <a:latin typeface="Times New Roman" panose="02020603050405020304" pitchFamily="18" charset="0"/>
                <a:cs typeface="Times New Roman" panose="02020603050405020304" pitchFamily="18" charset="0"/>
              </a:rPr>
              <a:t>altos índices </a:t>
            </a:r>
            <a:r>
              <a:rPr lang="es-AR" dirty="0">
                <a:latin typeface="Times New Roman" panose="02020603050405020304" pitchFamily="18" charset="0"/>
                <a:cs typeface="Times New Roman" panose="02020603050405020304" pitchFamily="18" charset="0"/>
              </a:rPr>
              <a:t>de violencia que ubican a las Américas como la región </a:t>
            </a:r>
            <a:r>
              <a:rPr lang="es-AR" u="sng" dirty="0">
                <a:latin typeface="Times New Roman" panose="02020603050405020304" pitchFamily="18" charset="0"/>
                <a:cs typeface="Times New Roman" panose="02020603050405020304" pitchFamily="18" charset="0"/>
              </a:rPr>
              <a:t>con la mayor tasa de homicidios de adolescentes y jóvenes</a:t>
            </a:r>
            <a:r>
              <a:rPr lang="es-AR" dirty="0">
                <a:latin typeface="Times New Roman" panose="02020603050405020304" pitchFamily="18" charset="0"/>
                <a:cs typeface="Times New Roman" panose="02020603050405020304" pitchFamily="18" charset="0"/>
              </a:rPr>
              <a:t> (R 133/20)</a:t>
            </a:r>
          </a:p>
        </p:txBody>
      </p:sp>
      <p:pic>
        <p:nvPicPr>
          <p:cNvPr id="4" name="Imagen 3">
            <a:extLst>
              <a:ext uri="{FF2B5EF4-FFF2-40B4-BE49-F238E27FC236}">
                <a16:creationId xmlns:a16="http://schemas.microsoft.com/office/drawing/2014/main" id="{F4155101-C9C9-0744-89E7-7527170BFF0F}"/>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521865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2C0E0-976C-FC43-B3A1-EDE4E82F0F52}"/>
              </a:ext>
            </a:extLst>
          </p:cNvPr>
          <p:cNvSpPr>
            <a:spLocks noGrp="1"/>
          </p:cNvSpPr>
          <p:nvPr>
            <p:ph type="title"/>
          </p:nvPr>
        </p:nvSpPr>
        <p:spPr/>
        <p:txBody>
          <a:bodyPr/>
          <a:lstStyle/>
          <a:p>
            <a:pPr algn="ctr"/>
            <a:endParaRPr lang="es-AR"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0311387D-B203-584B-8204-1E89C53D2D27}"/>
              </a:ext>
            </a:extLst>
          </p:cNvPr>
          <p:cNvSpPr>
            <a:spLocks noGrp="1"/>
          </p:cNvSpPr>
          <p:nvPr>
            <p:ph idx="1"/>
          </p:nvPr>
        </p:nvSpPr>
        <p:spPr/>
        <p:txBody>
          <a:bodyPr>
            <a:normAutofit/>
          </a:bodyPr>
          <a:lstStyle/>
          <a:p>
            <a:pPr marL="0" indent="0" algn="ctr">
              <a:buNone/>
            </a:pPr>
            <a:endParaRPr lang="es-AR" sz="4400" dirty="0">
              <a:latin typeface="Times New Roman" panose="02020603050405020304" pitchFamily="18" charset="0"/>
              <a:cs typeface="Times New Roman" panose="02020603050405020304" pitchFamily="18" charset="0"/>
            </a:endParaRPr>
          </a:p>
          <a:p>
            <a:pPr marL="0" indent="0" algn="ctr">
              <a:buNone/>
            </a:pPr>
            <a:r>
              <a:rPr lang="es-AR" sz="4400" dirty="0">
                <a:latin typeface="Times New Roman" panose="02020603050405020304" pitchFamily="18" charset="0"/>
                <a:cs typeface="Times New Roman" panose="02020603050405020304" pitchFamily="18" charset="0"/>
              </a:rPr>
              <a:t>Derecho a la Salud</a:t>
            </a:r>
          </a:p>
        </p:txBody>
      </p:sp>
      <p:pic>
        <p:nvPicPr>
          <p:cNvPr id="4" name="Imagen 3">
            <a:extLst>
              <a:ext uri="{FF2B5EF4-FFF2-40B4-BE49-F238E27FC236}">
                <a16:creationId xmlns:a16="http://schemas.microsoft.com/office/drawing/2014/main" id="{45CD1390-C256-E74F-AD65-7098DF411169}"/>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78919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5A16B-E7F4-1841-90B0-E7B0E4AB86B6}"/>
              </a:ext>
            </a:extLst>
          </p:cNvPr>
          <p:cNvSpPr>
            <a:spLocks noGrp="1"/>
          </p:cNvSpPr>
          <p:nvPr>
            <p:ph type="title"/>
          </p:nvPr>
        </p:nvSpPr>
        <p:spPr>
          <a:xfrm>
            <a:off x="838200" y="-763030"/>
            <a:ext cx="10515600" cy="846158"/>
          </a:xfrm>
        </p:spPr>
        <p:txBody>
          <a:bodyPr/>
          <a:lstStyle/>
          <a:p>
            <a:endParaRPr lang="es-AR" dirty="0"/>
          </a:p>
        </p:txBody>
      </p:sp>
      <p:sp>
        <p:nvSpPr>
          <p:cNvPr id="3" name="Marcador de contenido 2">
            <a:extLst>
              <a:ext uri="{FF2B5EF4-FFF2-40B4-BE49-F238E27FC236}">
                <a16:creationId xmlns:a16="http://schemas.microsoft.com/office/drawing/2014/main" id="{32C34166-5FD7-F541-97BC-544FC04FDEE0}"/>
              </a:ext>
            </a:extLst>
          </p:cNvPr>
          <p:cNvSpPr>
            <a:spLocks noGrp="1"/>
          </p:cNvSpPr>
          <p:nvPr>
            <p:ph idx="1"/>
          </p:nvPr>
        </p:nvSpPr>
        <p:spPr>
          <a:xfrm>
            <a:off x="838200" y="83128"/>
            <a:ext cx="10515600" cy="6093835"/>
          </a:xfrm>
        </p:spPr>
        <p:txBody>
          <a:bodyPr>
            <a:noAutofit/>
          </a:bodyPr>
          <a:lstStyle/>
          <a:p>
            <a:pPr marL="0" indent="0" algn="just">
              <a:buNone/>
            </a:pPr>
            <a:r>
              <a:rPr lang="es-AR" sz="2000" b="1" dirty="0">
                <a:latin typeface="Times New Roman" panose="02020603050405020304" pitchFamily="18" charset="0"/>
                <a:cs typeface="Times New Roman" panose="02020603050405020304" pitchFamily="18" charset="0"/>
              </a:rPr>
              <a:t>Artículo 24</a:t>
            </a:r>
          </a:p>
          <a:p>
            <a:pPr marL="457200" indent="-457200" algn="just">
              <a:buAutoNum type="arabicPeriod"/>
            </a:pPr>
            <a:r>
              <a:rPr lang="es-AR" sz="2000" u="sng" dirty="0">
                <a:latin typeface="Times New Roman" panose="02020603050405020304" pitchFamily="18" charset="0"/>
                <a:cs typeface="Times New Roman" panose="02020603050405020304" pitchFamily="18" charset="0"/>
              </a:rPr>
              <a:t>Los Estados Partes reconocen el derecho del niño al disfrute del más alto nivel posible de salud y a servicios para el tratamiento de las enfermedades y la rehabilitación de la salud. Los Estados Partes se esforzarán por asegurar que ningún niño sea privado de su derecho al disfrute de esos servicios sanitarios</a:t>
            </a:r>
            <a:r>
              <a:rPr lang="es-AR" sz="2000" dirty="0">
                <a:latin typeface="Times New Roman" panose="02020603050405020304" pitchFamily="18" charset="0"/>
                <a:cs typeface="Times New Roman" panose="02020603050405020304" pitchFamily="18" charset="0"/>
              </a:rPr>
              <a:t>. </a:t>
            </a:r>
          </a:p>
          <a:p>
            <a:pPr marL="457200" indent="-457200" algn="just">
              <a:buAutoNum type="arabicPeriod"/>
            </a:pPr>
            <a:r>
              <a:rPr lang="es-AR" sz="2000" dirty="0">
                <a:latin typeface="Times New Roman" panose="02020603050405020304" pitchFamily="18" charset="0"/>
                <a:cs typeface="Times New Roman" panose="02020603050405020304" pitchFamily="18" charset="0"/>
              </a:rPr>
              <a:t>Los Estados Partes asegurarán la plena aplicación de este derecho y, en particular, adoptarán las medidas apropiadas para: a) </a:t>
            </a:r>
            <a:r>
              <a:rPr lang="es-AR" sz="2000" u="sng" dirty="0">
                <a:latin typeface="Times New Roman" panose="02020603050405020304" pitchFamily="18" charset="0"/>
                <a:cs typeface="Times New Roman" panose="02020603050405020304" pitchFamily="18" charset="0"/>
              </a:rPr>
              <a:t>Reducir la mortalidad infantil </a:t>
            </a:r>
            <a:r>
              <a:rPr lang="es-AR" sz="2000" dirty="0">
                <a:latin typeface="Times New Roman" panose="02020603050405020304" pitchFamily="18" charset="0"/>
                <a:cs typeface="Times New Roman" panose="02020603050405020304" pitchFamily="18" charset="0"/>
              </a:rPr>
              <a:t>y en la niñez; b) Asegurar la prestación de la asistencia médica y la atención sanitaria que sean necesarias a todos los niños, haciendo hincapié en el desarrollo de la </a:t>
            </a:r>
            <a:r>
              <a:rPr lang="es-AR" sz="2000" u="sng" dirty="0">
                <a:latin typeface="Times New Roman" panose="02020603050405020304" pitchFamily="18" charset="0"/>
                <a:cs typeface="Times New Roman" panose="02020603050405020304" pitchFamily="18" charset="0"/>
              </a:rPr>
              <a:t>atención primaria de salud</a:t>
            </a:r>
            <a:r>
              <a:rPr lang="es-AR" sz="2000" dirty="0">
                <a:latin typeface="Times New Roman" panose="02020603050405020304" pitchFamily="18" charset="0"/>
                <a:cs typeface="Times New Roman" panose="02020603050405020304" pitchFamily="18" charset="0"/>
              </a:rPr>
              <a:t>; c) </a:t>
            </a:r>
            <a:r>
              <a:rPr lang="es-AR" sz="2000" u="sng" dirty="0">
                <a:latin typeface="Times New Roman" panose="02020603050405020304" pitchFamily="18" charset="0"/>
                <a:cs typeface="Times New Roman" panose="02020603050405020304" pitchFamily="18" charset="0"/>
              </a:rPr>
              <a:t>Combatir las enfermedades y la malnutrición </a:t>
            </a:r>
            <a:r>
              <a:rPr lang="es-AR" sz="2000" dirty="0">
                <a:latin typeface="Times New Roman" panose="02020603050405020304" pitchFamily="18" charset="0"/>
                <a:cs typeface="Times New Roman" panose="02020603050405020304" pitchFamily="18" charset="0"/>
              </a:rPr>
              <a:t>en el marco de la atención primaria de la salud mediante, entre otras cosas, la aplicación de la tecnología disponible y el suministro de </a:t>
            </a:r>
            <a:r>
              <a:rPr lang="es-AR" sz="2000" u="sng" dirty="0">
                <a:latin typeface="Times New Roman" panose="02020603050405020304" pitchFamily="18" charset="0"/>
                <a:cs typeface="Times New Roman" panose="02020603050405020304" pitchFamily="18" charset="0"/>
              </a:rPr>
              <a:t>alimentos nutritivos adecuados y agua potable salubre</a:t>
            </a:r>
            <a:r>
              <a:rPr lang="es-AR" sz="2000" dirty="0">
                <a:latin typeface="Times New Roman" panose="02020603050405020304" pitchFamily="18" charset="0"/>
                <a:cs typeface="Times New Roman" panose="02020603050405020304" pitchFamily="18" charset="0"/>
              </a:rPr>
              <a:t>, teniendo en cuenta los peligros y riesgos de contaminación del medio ambiente; d) Asegurar atención sanitaria prenatal y postnatal apropiada a las madres; e) (…). </a:t>
            </a:r>
          </a:p>
          <a:p>
            <a:pPr marL="457200" indent="-457200" algn="just">
              <a:buAutoNum type="arabicPeriod"/>
            </a:pPr>
            <a:r>
              <a:rPr lang="es-AR" sz="2000" dirty="0">
                <a:latin typeface="Times New Roman" panose="02020603050405020304" pitchFamily="18" charset="0"/>
                <a:cs typeface="Times New Roman" panose="02020603050405020304" pitchFamily="18" charset="0"/>
              </a:rPr>
              <a:t>Los Estados Partes adoptarán todas las medidas eficaces y apropiadas posibles para abolir las prácticas tradicionales que sean perjudiciales para la salud de los niños.4. </a:t>
            </a:r>
            <a:r>
              <a:rPr lang="es-AR" sz="2000" u="sng" dirty="0">
                <a:latin typeface="Times New Roman" panose="02020603050405020304" pitchFamily="18" charset="0"/>
                <a:cs typeface="Times New Roman" panose="02020603050405020304" pitchFamily="18" charset="0"/>
              </a:rPr>
              <a:t>Los Estados Partes se comprometen a promover y alentar la cooperación internacional con miras a lograr progresivamente la plena realización del derecho r</a:t>
            </a:r>
            <a:r>
              <a:rPr lang="es-AR" sz="2000" dirty="0">
                <a:latin typeface="Times New Roman" panose="02020603050405020304" pitchFamily="18" charset="0"/>
                <a:cs typeface="Times New Roman" panose="02020603050405020304" pitchFamily="18" charset="0"/>
              </a:rPr>
              <a:t>econocido en el presente artículo. A este respecto, se tendrán plenamente en cuenta las necesidades de los países en desarrollo”.</a:t>
            </a:r>
            <a:endParaRPr lang="es-AR" sz="1800" b="1"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88B8D8FE-AE04-4944-A79C-922E6A717FA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100626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6D3665-B0C6-5646-B96B-B5BD6B975008}"/>
              </a:ext>
            </a:extLst>
          </p:cNvPr>
          <p:cNvSpPr>
            <a:spLocks noGrp="1"/>
          </p:cNvSpPr>
          <p:nvPr>
            <p:ph type="title"/>
          </p:nvPr>
        </p:nvSpPr>
        <p:spPr/>
        <p:txBody>
          <a:bodyPr>
            <a:normAutofit fontScale="90000"/>
          </a:bodyPr>
          <a:lstStyle/>
          <a:p>
            <a:r>
              <a:rPr lang="es-AR" sz="2800" dirty="0">
                <a:latin typeface="Times New Roman" panose="02020603050405020304" pitchFamily="18" charset="0"/>
                <a:cs typeface="Times New Roman" panose="02020603050405020304" pitchFamily="18" charset="0"/>
              </a:rPr>
              <a:t>Caso Poblete Vilches c/ Chile</a:t>
            </a:r>
            <a:br>
              <a:rPr lang="es-AR" sz="2800" dirty="0">
                <a:latin typeface="Times New Roman" panose="02020603050405020304" pitchFamily="18" charset="0"/>
                <a:cs typeface="Times New Roman" panose="02020603050405020304" pitchFamily="18" charset="0"/>
              </a:rPr>
            </a:br>
            <a:r>
              <a:rPr lang="es-AR" sz="2200" dirty="0" err="1">
                <a:latin typeface="Times New Roman" panose="02020603050405020304" pitchFamily="18" charset="0"/>
                <a:cs typeface="Times New Roman" panose="02020603050405020304" pitchFamily="18" charset="0"/>
              </a:rPr>
              <a:t>Interamericanización</a:t>
            </a:r>
            <a:r>
              <a:rPr lang="es-AR" sz="2200" dirty="0">
                <a:latin typeface="Times New Roman" panose="02020603050405020304" pitchFamily="18" charset="0"/>
                <a:cs typeface="Times New Roman" panose="02020603050405020304" pitchFamily="18" charset="0"/>
              </a:rPr>
              <a:t> del Derecho de Salud a la luz del caso Poblete Vilches. </a:t>
            </a:r>
            <a:r>
              <a:rPr lang="es-AR" sz="2200" dirty="0" err="1">
                <a:latin typeface="Times New Roman" panose="02020603050405020304" pitchFamily="18" charset="0"/>
                <a:cs typeface="Times New Roman" panose="02020603050405020304" pitchFamily="18" charset="0"/>
              </a:rPr>
              <a:t>Clérico</a:t>
            </a:r>
            <a:r>
              <a:rPr lang="es-AR" sz="2200" dirty="0">
                <a:latin typeface="Times New Roman" panose="02020603050405020304" pitchFamily="18" charset="0"/>
                <a:cs typeface="Times New Roman" panose="02020603050405020304" pitchFamily="18" charset="0"/>
              </a:rPr>
              <a:t> y </a:t>
            </a:r>
            <a:r>
              <a:rPr lang="es-AR" sz="2200" dirty="0" err="1">
                <a:latin typeface="Times New Roman" panose="02020603050405020304" pitchFamily="18" charset="0"/>
                <a:cs typeface="Times New Roman" panose="02020603050405020304" pitchFamily="18" charset="0"/>
              </a:rPr>
              <a:t>Aldao</a:t>
            </a:r>
            <a:r>
              <a:rPr lang="es-AR" sz="2800" dirty="0">
                <a:latin typeface="Times New Roman" panose="02020603050405020304" pitchFamily="18" charset="0"/>
                <a:cs typeface="Times New Roman" panose="02020603050405020304" pitchFamily="18" charset="0"/>
              </a:rPr>
              <a:t> </a:t>
            </a:r>
            <a:br>
              <a:rPr lang="es-AR" sz="2800" dirty="0">
                <a:latin typeface="Times New Roman" panose="02020603050405020304" pitchFamily="18" charset="0"/>
                <a:cs typeface="Times New Roman" panose="02020603050405020304" pitchFamily="18" charset="0"/>
              </a:rPr>
            </a:br>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br>
              <a:rPr lang="es-AR" sz="2000" dirty="0">
                <a:latin typeface="Times New Roman" panose="02020603050405020304" pitchFamily="18" charset="0"/>
                <a:cs typeface="Times New Roman" panose="02020603050405020304" pitchFamily="18" charset="0"/>
              </a:rPr>
            </a:b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F40B91F7-6167-7244-936E-FFB5BA2FFBCA}"/>
              </a:ext>
            </a:extLst>
          </p:cNvPr>
          <p:cNvSpPr>
            <a:spLocks noGrp="1"/>
          </p:cNvSpPr>
          <p:nvPr>
            <p:ph idx="1"/>
          </p:nvPr>
        </p:nvSpPr>
        <p:spPr/>
        <p:txBody>
          <a:bodyPr>
            <a:normAutofit/>
          </a:bodyPr>
          <a:lstStyle/>
          <a:p>
            <a:pPr marL="0" indent="0" algn="just">
              <a:buNone/>
            </a:pPr>
            <a:r>
              <a:rPr lang="es-AR" u="sng" dirty="0">
                <a:latin typeface="Times New Roman" panose="02020603050405020304" pitchFamily="18" charset="0"/>
                <a:cs typeface="Times New Roman" panose="02020603050405020304" pitchFamily="18" charset="0"/>
              </a:rPr>
              <a:t>“Sobre el eje del artículo 26 de la CADH este artículo toma de la Carta de la OEA los incisos i) y l) del </a:t>
            </a:r>
            <a:r>
              <a:rPr lang="es-AR" u="sng" dirty="0" err="1">
                <a:latin typeface="Times New Roman" panose="02020603050405020304" pitchFamily="18" charset="0"/>
                <a:cs typeface="Times New Roman" panose="02020603050405020304" pitchFamily="18" charset="0"/>
              </a:rPr>
              <a:t>artículo</a:t>
            </a:r>
            <a:r>
              <a:rPr lang="es-AR" u="sng" dirty="0">
                <a:latin typeface="Times New Roman" panose="02020603050405020304" pitchFamily="18" charset="0"/>
                <a:cs typeface="Times New Roman" panose="02020603050405020304" pitchFamily="18" charset="0"/>
              </a:rPr>
              <a:t> 34 que establecen, entre las metas básicas de los países miembros, la defensa del potencial humano mediante la ciencia médica y la generación de condiciones urbanas que hagan posible una vida sana.</a:t>
            </a:r>
            <a:r>
              <a:rPr lang="es-AR" dirty="0">
                <a:latin typeface="Times New Roman" panose="02020603050405020304" pitchFamily="18" charset="0"/>
                <a:cs typeface="Times New Roman" panose="02020603050405020304" pitchFamily="18" charset="0"/>
              </a:rPr>
              <a:t> Del inciso h) del </a:t>
            </a:r>
            <a:r>
              <a:rPr lang="es-AR" dirty="0" err="1">
                <a:latin typeface="Times New Roman" panose="02020603050405020304" pitchFamily="18" charset="0"/>
                <a:cs typeface="Times New Roman" panose="02020603050405020304" pitchFamily="18" charset="0"/>
              </a:rPr>
              <a:t>artículo</a:t>
            </a:r>
            <a:r>
              <a:rPr lang="es-AR" dirty="0">
                <a:latin typeface="Times New Roman" panose="02020603050405020304" pitchFamily="18" charset="0"/>
                <a:cs typeface="Times New Roman" panose="02020603050405020304" pitchFamily="18" charset="0"/>
              </a:rPr>
              <a:t> 45 el mandato de desarrollo de una política eficaz de seguridad social. </a:t>
            </a:r>
            <a:r>
              <a:rPr lang="es-AR" u="sng" dirty="0">
                <a:latin typeface="Times New Roman" panose="02020603050405020304" pitchFamily="18" charset="0"/>
                <a:cs typeface="Times New Roman" panose="02020603050405020304" pitchFamily="18" charset="0"/>
              </a:rPr>
              <a:t>Y de la Declaración Americana de los Derechos y Deberes del Hombre retoma el </a:t>
            </a:r>
            <a:r>
              <a:rPr lang="es-AR" u="sng" dirty="0" err="1">
                <a:latin typeface="Times New Roman" panose="02020603050405020304" pitchFamily="18" charset="0"/>
                <a:cs typeface="Times New Roman" panose="02020603050405020304" pitchFamily="18" charset="0"/>
              </a:rPr>
              <a:t>artículo</a:t>
            </a:r>
            <a:r>
              <a:rPr lang="es-AR" u="sng" dirty="0">
                <a:latin typeface="Times New Roman" panose="02020603050405020304" pitchFamily="18" charset="0"/>
                <a:cs typeface="Times New Roman" panose="02020603050405020304" pitchFamily="18" charset="0"/>
              </a:rPr>
              <a:t> XI el cual establece el derecho de toda persona a que su salud sea preservada por medidas sanitarias y asistencia </a:t>
            </a:r>
            <a:r>
              <a:rPr lang="es-AR" u="sng" dirty="0" err="1">
                <a:latin typeface="Times New Roman" panose="02020603050405020304" pitchFamily="18" charset="0"/>
                <a:cs typeface="Times New Roman" panose="02020603050405020304" pitchFamily="18" charset="0"/>
              </a:rPr>
              <a:t>médica</a:t>
            </a:r>
            <a:r>
              <a:rPr lang="es-AR" u="sng" dirty="0">
                <a:latin typeface="Times New Roman" panose="02020603050405020304" pitchFamily="18" charset="0"/>
                <a:cs typeface="Times New Roman" panose="02020603050405020304" pitchFamily="18" charset="0"/>
              </a:rPr>
              <a:t>…”</a:t>
            </a:r>
          </a:p>
          <a:p>
            <a:pPr marL="0" indent="0">
              <a:buNone/>
            </a:pPr>
            <a:endParaRPr lang="es-AR" dirty="0"/>
          </a:p>
        </p:txBody>
      </p:sp>
      <p:pic>
        <p:nvPicPr>
          <p:cNvPr id="4" name="Imagen 3">
            <a:extLst>
              <a:ext uri="{FF2B5EF4-FFF2-40B4-BE49-F238E27FC236}">
                <a16:creationId xmlns:a16="http://schemas.microsoft.com/office/drawing/2014/main" id="{4FE91374-6818-D141-A671-20423FD3EE74}"/>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41114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0D725-253B-134A-9388-9E6BE9EF0BAF}"/>
              </a:ext>
            </a:extLst>
          </p:cNvPr>
          <p:cNvSpPr>
            <a:spLocks noGrp="1"/>
          </p:cNvSpPr>
          <p:nvPr>
            <p:ph type="title"/>
          </p:nvPr>
        </p:nvSpPr>
        <p:spPr/>
        <p:txBody>
          <a:bodyPr>
            <a:normAutofit fontScale="90000"/>
          </a:bodyPr>
          <a:lstStyle/>
          <a:p>
            <a:r>
              <a:rPr lang="es-AR" sz="2800" dirty="0">
                <a:latin typeface="Times New Roman" panose="02020603050405020304" pitchFamily="18" charset="0"/>
                <a:cs typeface="Times New Roman" panose="02020603050405020304" pitchFamily="18" charset="0"/>
              </a:rPr>
              <a:t>Caso Poblete Vilches c/ Chile </a:t>
            </a:r>
            <a:br>
              <a:rPr lang="es-AR" sz="2800" dirty="0">
                <a:latin typeface="Times New Roman" panose="02020603050405020304" pitchFamily="18" charset="0"/>
                <a:cs typeface="Times New Roman" panose="02020603050405020304" pitchFamily="18" charset="0"/>
              </a:rPr>
            </a:br>
            <a:r>
              <a:rPr lang="es-AR" sz="2200" dirty="0" err="1">
                <a:latin typeface="Times New Roman" panose="02020603050405020304" pitchFamily="18" charset="0"/>
                <a:cs typeface="Times New Roman" panose="02020603050405020304" pitchFamily="18" charset="0"/>
              </a:rPr>
              <a:t>Interamericanización</a:t>
            </a:r>
            <a:r>
              <a:rPr lang="es-AR" sz="2200" dirty="0">
                <a:latin typeface="Times New Roman" panose="02020603050405020304" pitchFamily="18" charset="0"/>
                <a:cs typeface="Times New Roman" panose="02020603050405020304" pitchFamily="18" charset="0"/>
              </a:rPr>
              <a:t> del Derecho de Salud a la luz del caso Poblete Vilches. </a:t>
            </a:r>
            <a:r>
              <a:rPr lang="es-AR" sz="2200" dirty="0" err="1">
                <a:latin typeface="Times New Roman" panose="02020603050405020304" pitchFamily="18" charset="0"/>
                <a:cs typeface="Times New Roman" panose="02020603050405020304" pitchFamily="18" charset="0"/>
              </a:rPr>
              <a:t>Clérico</a:t>
            </a:r>
            <a:r>
              <a:rPr lang="es-AR" sz="2200" dirty="0">
                <a:latin typeface="Times New Roman" panose="02020603050405020304" pitchFamily="18" charset="0"/>
                <a:cs typeface="Times New Roman" panose="02020603050405020304" pitchFamily="18" charset="0"/>
              </a:rPr>
              <a:t> y </a:t>
            </a:r>
            <a:r>
              <a:rPr lang="es-AR" sz="2200" dirty="0" err="1">
                <a:latin typeface="Times New Roman" panose="02020603050405020304" pitchFamily="18" charset="0"/>
                <a:cs typeface="Times New Roman" panose="02020603050405020304" pitchFamily="18" charset="0"/>
              </a:rPr>
              <a:t>Aldao</a:t>
            </a:r>
            <a:r>
              <a:rPr lang="es-AR" sz="2200" dirty="0">
                <a:latin typeface="Times New Roman" panose="02020603050405020304" pitchFamily="18" charset="0"/>
                <a:cs typeface="Times New Roman" panose="02020603050405020304" pitchFamily="18" charset="0"/>
              </a:rPr>
              <a:t> </a:t>
            </a:r>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br>
              <a:rPr lang="es-AR" sz="2000" dirty="0">
                <a:latin typeface="Times New Roman" panose="02020603050405020304" pitchFamily="18" charset="0"/>
                <a:cs typeface="Times New Roman" panose="02020603050405020304" pitchFamily="18" charset="0"/>
              </a:rPr>
            </a:b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7BE3C75C-56DC-5043-8D02-B450BC2CFAD2}"/>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“A su vez, se </a:t>
            </a:r>
            <a:r>
              <a:rPr lang="es-AR" u="sng" dirty="0">
                <a:latin typeface="Times New Roman" panose="02020603050405020304" pitchFamily="18" charset="0"/>
                <a:cs typeface="Times New Roman" panose="02020603050405020304" pitchFamily="18" charset="0"/>
              </a:rPr>
              <a:t>señala el corpus iuris internacional en el inciso 1 del artículo 25 de la Declaración Universal de los Derechos Humanos que contempla a la salud dentro del </a:t>
            </a:r>
            <a:r>
              <a:rPr lang="es-AR" b="1" u="sng" dirty="0">
                <a:latin typeface="Times New Roman" panose="02020603050405020304" pitchFamily="18" charset="0"/>
                <a:cs typeface="Times New Roman" panose="02020603050405020304" pitchFamily="18" charset="0"/>
              </a:rPr>
              <a:t>nivel de vida adecuado que corresponde a toda persona.</a:t>
            </a:r>
            <a:r>
              <a:rPr lang="es-AR" u="sng" dirty="0">
                <a:latin typeface="Times New Roman" panose="02020603050405020304" pitchFamily="18" charset="0"/>
                <a:cs typeface="Times New Roman" panose="02020603050405020304" pitchFamily="18" charset="0"/>
              </a:rPr>
              <a:t> Del artículo 12 del Pacto Internacional de Derechos Económicos, Sociales y Culturales toma la obligación de adoptar medidas para asegurar la asistencia y servicios médicos en caso de enfermedad. Del artículo 10 del Protocolo de San Salvador, que reitera las obligaciones ya mencionadas y agrega la satisfacción de las necesidades de salud de los grupos de más alto riesgo;</a:t>
            </a:r>
            <a:r>
              <a:rPr lang="es-AR" dirty="0">
                <a:latin typeface="Times New Roman" panose="02020603050405020304" pitchFamily="18" charset="0"/>
                <a:cs typeface="Times New Roman" panose="02020603050405020304" pitchFamily="18" charset="0"/>
              </a:rPr>
              <a:t> además de numerosas referencias en otros instrumentos del DIDH”.</a:t>
            </a:r>
          </a:p>
          <a:p>
            <a:pPr marL="0" indent="0">
              <a:buNone/>
            </a:pPr>
            <a:endParaRPr lang="es-AR" dirty="0"/>
          </a:p>
        </p:txBody>
      </p:sp>
      <p:pic>
        <p:nvPicPr>
          <p:cNvPr id="4" name="Imagen 3">
            <a:extLst>
              <a:ext uri="{FF2B5EF4-FFF2-40B4-BE49-F238E27FC236}">
                <a16:creationId xmlns:a16="http://schemas.microsoft.com/office/drawing/2014/main" id="{CA239EC9-EFC4-FC4E-BA92-35C3014B121E}"/>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601436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7A6BC-9B45-2846-9A3B-AD22E706856C}"/>
              </a:ext>
            </a:extLst>
          </p:cNvPr>
          <p:cNvSpPr>
            <a:spLocks noGrp="1"/>
          </p:cNvSpPr>
          <p:nvPr>
            <p:ph type="title"/>
          </p:nvPr>
        </p:nvSpPr>
        <p:spPr/>
        <p:txBody>
          <a:bodyPr>
            <a:normAutofit/>
          </a:bodyPr>
          <a:lstStyle/>
          <a:p>
            <a:r>
              <a:rPr lang="es-ES_tradnl" sz="2200" dirty="0">
                <a:latin typeface="Times New Roman" panose="02020603050405020304" pitchFamily="18" charset="0"/>
                <a:cs typeface="Times New Roman" panose="02020603050405020304" pitchFamily="18" charset="0"/>
              </a:rPr>
              <a:t>Romano Carlos (2018). “Comunidad Organizada, Niñez y Derechos Humanos”. Ed QP</a:t>
            </a:r>
            <a:br>
              <a:rPr lang="es-AR" dirty="0">
                <a:latin typeface="Times New Roman" panose="02020603050405020304" pitchFamily="18" charset="0"/>
                <a:cs typeface="Times New Roman" panose="02020603050405020304" pitchFamily="18" charset="0"/>
              </a:rPr>
            </a:br>
            <a:r>
              <a:rPr lang="es-AR" sz="2000" dirty="0">
                <a:latin typeface="Times New Roman" panose="02020603050405020304" pitchFamily="18" charset="0"/>
                <a:cs typeface="Times New Roman" panose="02020603050405020304" pitchFamily="18" charset="0"/>
              </a:rPr>
              <a:t>Interamericanización del Derecho de Salud a la luz del caso Poblete Vilches. </a:t>
            </a:r>
            <a:r>
              <a:rPr lang="es-AR" sz="2000" dirty="0" err="1">
                <a:latin typeface="Times New Roman" panose="02020603050405020304" pitchFamily="18" charset="0"/>
                <a:cs typeface="Times New Roman" panose="02020603050405020304" pitchFamily="18" charset="0"/>
              </a:rPr>
              <a:t>Clérico</a:t>
            </a:r>
            <a:r>
              <a:rPr lang="es-AR" sz="2000" dirty="0">
                <a:latin typeface="Times New Roman" panose="02020603050405020304" pitchFamily="18" charset="0"/>
                <a:cs typeface="Times New Roman" panose="02020603050405020304" pitchFamily="18" charset="0"/>
              </a:rPr>
              <a:t> y </a:t>
            </a:r>
            <a:r>
              <a:rPr lang="es-AR" sz="2000" dirty="0" err="1">
                <a:latin typeface="Times New Roman" panose="02020603050405020304" pitchFamily="18" charset="0"/>
                <a:cs typeface="Times New Roman" panose="02020603050405020304" pitchFamily="18" charset="0"/>
              </a:rPr>
              <a:t>Aldao</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E8C3E4D0-A988-FB43-9763-57630E1912FD}"/>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Y dicen: “el deslinde estaría dado por separarse de aquellas posiciones que establecen que el derecho a la salud es en todos los casos solo principio (…) </a:t>
            </a:r>
            <a:r>
              <a:rPr lang="es-AR" u="sng" dirty="0">
                <a:latin typeface="Times New Roman" panose="02020603050405020304" pitchFamily="18" charset="0"/>
                <a:cs typeface="Times New Roman" panose="02020603050405020304" pitchFamily="18" charset="0"/>
              </a:rPr>
              <a:t>La Corte IDH sostiene que el derecho a la salud respecto de la atención de urgencia es de cumplimiento inmediato (…) No se pregunta si el Estado tenía buenas razones para no cumplir con sus obligaciones</a:t>
            </a:r>
            <a:r>
              <a:rPr lang="es-AR" dirty="0">
                <a:latin typeface="Times New Roman" panose="02020603050405020304" pitchFamily="18" charset="0"/>
                <a:cs typeface="Times New Roman" panose="02020603050405020304" pitchFamily="18" charset="0"/>
              </a:rPr>
              <a:t> (conflicto entre principios)(…) </a:t>
            </a:r>
            <a:r>
              <a:rPr lang="es-AR" u="sng" dirty="0">
                <a:latin typeface="Times New Roman" panose="02020603050405020304" pitchFamily="18" charset="0"/>
                <a:cs typeface="Times New Roman" panose="02020603050405020304" pitchFamily="18" charset="0"/>
              </a:rPr>
              <a:t>En cambio, se pregunta qué hizo para honrar la obligación de cumplimiento inmediato que surge del derecho a la salud en caso de atención de urgencia de un adulto mayor que requiere protección reforzada…</a:t>
            </a:r>
            <a:r>
              <a:rPr lang="es-AR" dirty="0">
                <a:latin typeface="Times New Roman" panose="02020603050405020304" pitchFamily="18" charset="0"/>
                <a:cs typeface="Times New Roman" panose="02020603050405020304" pitchFamily="18" charset="0"/>
              </a:rPr>
              <a:t>”.</a:t>
            </a:r>
          </a:p>
          <a:p>
            <a:pPr marL="0" indent="0">
              <a:buNone/>
            </a:pPr>
            <a:endParaRPr lang="es-AR" dirty="0"/>
          </a:p>
        </p:txBody>
      </p:sp>
      <p:pic>
        <p:nvPicPr>
          <p:cNvPr id="4" name="Imagen 3">
            <a:extLst>
              <a:ext uri="{FF2B5EF4-FFF2-40B4-BE49-F238E27FC236}">
                <a16:creationId xmlns:a16="http://schemas.microsoft.com/office/drawing/2014/main" id="{9DE4830D-B7A6-F647-B25A-C1457FF7A5CD}"/>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878754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D0731-0341-5D4E-B12A-FBB639DD87B4}"/>
              </a:ext>
            </a:extLst>
          </p:cNvPr>
          <p:cNvSpPr>
            <a:spLocks noGrp="1"/>
          </p:cNvSpPr>
          <p:nvPr>
            <p:ph type="title"/>
          </p:nvPr>
        </p:nvSpPr>
        <p:spPr/>
        <p:txBody>
          <a:bodyPr/>
          <a:lstStyle/>
          <a:p>
            <a:pPr algn="ctr"/>
            <a:endParaRPr lang="es-AR"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589DE965-11E3-8A4E-9D8A-F94A26FC0C02}"/>
              </a:ext>
            </a:extLst>
          </p:cNvPr>
          <p:cNvSpPr>
            <a:spLocks noGrp="1"/>
          </p:cNvSpPr>
          <p:nvPr>
            <p:ph idx="1"/>
          </p:nvPr>
        </p:nvSpPr>
        <p:spPr/>
        <p:txBody>
          <a:bodyPr>
            <a:normAutofit/>
          </a:bodyPr>
          <a:lstStyle/>
          <a:p>
            <a:pPr marL="0" indent="0" algn="ctr">
              <a:buNone/>
            </a:pPr>
            <a:endParaRPr lang="es-AR" sz="4400" dirty="0">
              <a:latin typeface="Times New Roman" panose="02020603050405020304" pitchFamily="18" charset="0"/>
              <a:cs typeface="Times New Roman" panose="02020603050405020304" pitchFamily="18" charset="0"/>
            </a:endParaRPr>
          </a:p>
          <a:p>
            <a:pPr marL="0" indent="0" algn="ctr">
              <a:buNone/>
            </a:pPr>
            <a:r>
              <a:rPr lang="es-AR" sz="4400" dirty="0">
                <a:latin typeface="Times New Roman" panose="02020603050405020304" pitchFamily="18" charset="0"/>
                <a:cs typeface="Times New Roman" panose="02020603050405020304" pitchFamily="18" charset="0"/>
              </a:rPr>
              <a:t>Derecho a la Alimentación</a:t>
            </a:r>
            <a:endParaRPr lang="es-AR" sz="4400" dirty="0"/>
          </a:p>
        </p:txBody>
      </p:sp>
      <p:pic>
        <p:nvPicPr>
          <p:cNvPr id="4" name="Imagen 3">
            <a:extLst>
              <a:ext uri="{FF2B5EF4-FFF2-40B4-BE49-F238E27FC236}">
                <a16:creationId xmlns:a16="http://schemas.microsoft.com/office/drawing/2014/main" id="{B97BCC79-EB35-E649-9FA5-99BD1807B09A}"/>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67125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72A5E-D2CF-CB4C-9A3D-5A72CEDB98F1}"/>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p>
        </p:txBody>
      </p:sp>
      <p:sp>
        <p:nvSpPr>
          <p:cNvPr id="3" name="Marcador de contenido 2">
            <a:extLst>
              <a:ext uri="{FF2B5EF4-FFF2-40B4-BE49-F238E27FC236}">
                <a16:creationId xmlns:a16="http://schemas.microsoft.com/office/drawing/2014/main" id="{314FEF9A-757D-CB4A-A266-082B45E6704D}"/>
              </a:ext>
            </a:extLst>
          </p:cNvPr>
          <p:cNvSpPr>
            <a:spLocks noGrp="1"/>
          </p:cNvSpPr>
          <p:nvPr>
            <p:ph idx="1"/>
          </p:nvPr>
        </p:nvSpPr>
        <p:spPr/>
        <p:txBody>
          <a:bodyPr>
            <a:normAutofit fontScale="92500" lnSpcReduction="10000"/>
          </a:bodyPr>
          <a:lstStyle/>
          <a:p>
            <a:pPr algn="just">
              <a:buNone/>
            </a:pPr>
            <a:r>
              <a:rPr lang="es-ES" sz="3000" dirty="0">
                <a:latin typeface="Times New Roman" panose="02020603050405020304" pitchFamily="18" charset="0"/>
                <a:cs typeface="Times New Roman" panose="02020603050405020304" pitchFamily="18" charset="0"/>
              </a:rPr>
              <a:t>“La </a:t>
            </a:r>
            <a:r>
              <a:rPr lang="es-ES" sz="3000" u="sng" dirty="0">
                <a:latin typeface="Times New Roman" panose="02020603050405020304" pitchFamily="18" charset="0"/>
                <a:cs typeface="Times New Roman" panose="02020603050405020304" pitchFamily="18" charset="0"/>
              </a:rPr>
              <a:t>vulnerabilidad</a:t>
            </a:r>
            <a:r>
              <a:rPr lang="es-ES" sz="3000" dirty="0">
                <a:latin typeface="Times New Roman" panose="02020603050405020304" pitchFamily="18" charset="0"/>
                <a:cs typeface="Times New Roman" panose="02020603050405020304" pitchFamily="18" charset="0"/>
              </a:rPr>
              <a:t> importa un cercenamiento en el conjunto de derechos y libertades fundamentales. </a:t>
            </a:r>
          </a:p>
          <a:p>
            <a:pPr algn="just">
              <a:buNone/>
            </a:pPr>
            <a:r>
              <a:rPr lang="es-ES" sz="3000" u="sng" dirty="0">
                <a:latin typeface="Times New Roman" panose="02020603050405020304" pitchFamily="18" charset="0"/>
                <a:cs typeface="Times New Roman" panose="02020603050405020304" pitchFamily="18" charset="0"/>
              </a:rPr>
              <a:t>Personas vulnerables </a:t>
            </a:r>
            <a:r>
              <a:rPr lang="es-ES" sz="3000" dirty="0">
                <a:latin typeface="Times New Roman" panose="02020603050405020304" pitchFamily="18" charset="0"/>
                <a:cs typeface="Times New Roman" panose="02020603050405020304" pitchFamily="18" charset="0"/>
              </a:rPr>
              <a:t>son aquellas que se hallan en desventaja en razón de sus derechos y su propia libertad en el campo de la salud, la educación, o de la seguridad. </a:t>
            </a:r>
          </a:p>
          <a:p>
            <a:pPr algn="just">
              <a:buNone/>
            </a:pPr>
            <a:r>
              <a:rPr lang="es-ES" sz="3000" u="sng" dirty="0">
                <a:latin typeface="Times New Roman" panose="02020603050405020304" pitchFamily="18" charset="0"/>
                <a:cs typeface="Times New Roman" panose="02020603050405020304" pitchFamily="18" charset="0"/>
              </a:rPr>
              <a:t>Grupos vulnerables </a:t>
            </a:r>
            <a:r>
              <a:rPr lang="es-ES" sz="3000" dirty="0">
                <a:latin typeface="Times New Roman" panose="02020603050405020304" pitchFamily="18" charset="0"/>
                <a:cs typeface="Times New Roman" panose="02020603050405020304" pitchFamily="18" charset="0"/>
              </a:rPr>
              <a:t>son aquellos colectivos ajenos al sistema. Así, el Artículo 75 </a:t>
            </a:r>
            <a:r>
              <a:rPr lang="es-ES" sz="3000" dirty="0" err="1">
                <a:latin typeface="Times New Roman" panose="02020603050405020304" pitchFamily="18" charset="0"/>
                <a:cs typeface="Times New Roman" panose="02020603050405020304" pitchFamily="18" charset="0"/>
              </a:rPr>
              <a:t>inc</a:t>
            </a:r>
            <a:r>
              <a:rPr lang="es-ES" sz="3000" dirty="0">
                <a:latin typeface="Times New Roman" panose="02020603050405020304" pitchFamily="18" charset="0"/>
                <a:cs typeface="Times New Roman" panose="02020603050405020304" pitchFamily="18" charset="0"/>
              </a:rPr>
              <a:t> 17 cita a indígenas, y el inciso 23 de la Constitución Nacional cita y justifica medidas efectivas en particular respecto de los niños, las mujeres, los ancianos y las personas con discapacidad. De igual modo que las convenciones internacionales asumen a personas con diversidad sexual y afrodescendientes”.</a:t>
            </a:r>
          </a:p>
          <a:p>
            <a:pPr algn="just">
              <a:buNone/>
            </a:pPr>
            <a:endParaRPr lang="es-ES" b="1" dirty="0"/>
          </a:p>
          <a:p>
            <a:pPr marL="0" indent="0">
              <a:buNone/>
            </a:pPr>
            <a:endParaRPr lang="es-AR" dirty="0"/>
          </a:p>
        </p:txBody>
      </p:sp>
      <p:pic>
        <p:nvPicPr>
          <p:cNvPr id="4" name="Imagen 3">
            <a:extLst>
              <a:ext uri="{FF2B5EF4-FFF2-40B4-BE49-F238E27FC236}">
                <a16:creationId xmlns:a16="http://schemas.microsoft.com/office/drawing/2014/main" id="{12B3D4D6-E9B0-424A-9936-C486B1DFED46}"/>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732117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81918-3A98-4B48-A7A8-E865AA939CEE}"/>
              </a:ext>
            </a:extLst>
          </p:cNvPr>
          <p:cNvSpPr>
            <a:spLocks noGrp="1"/>
          </p:cNvSpPr>
          <p:nvPr>
            <p:ph type="title"/>
          </p:nvPr>
        </p:nvSpPr>
        <p:spPr>
          <a:xfrm>
            <a:off x="838200" y="-644526"/>
            <a:ext cx="10515600" cy="1325563"/>
          </a:xfrm>
        </p:spPr>
        <p:txBody>
          <a:bodyPr/>
          <a:lstStyle/>
          <a:p>
            <a:endParaRPr lang="es-AR" dirty="0"/>
          </a:p>
        </p:txBody>
      </p:sp>
      <p:sp>
        <p:nvSpPr>
          <p:cNvPr id="3" name="Marcador de contenido 2">
            <a:extLst>
              <a:ext uri="{FF2B5EF4-FFF2-40B4-BE49-F238E27FC236}">
                <a16:creationId xmlns:a16="http://schemas.microsoft.com/office/drawing/2014/main" id="{2A3EC2B6-D849-AB48-88AE-1EB4DF09D6F9}"/>
              </a:ext>
            </a:extLst>
          </p:cNvPr>
          <p:cNvSpPr>
            <a:spLocks noGrp="1"/>
          </p:cNvSpPr>
          <p:nvPr>
            <p:ph idx="1"/>
          </p:nvPr>
        </p:nvSpPr>
        <p:spPr>
          <a:xfrm>
            <a:off x="838200" y="681037"/>
            <a:ext cx="10515600" cy="5495926"/>
          </a:xfrm>
        </p:spPr>
        <p:txBody>
          <a:bodyPr>
            <a:noAutofit/>
          </a:bodyPr>
          <a:lstStyle/>
          <a:p>
            <a:pPr marL="0" indent="0" algn="just">
              <a:buNone/>
            </a:pPr>
            <a:r>
              <a:rPr lang="es-AR" sz="2000" b="1" dirty="0">
                <a:latin typeface="Times New Roman" panose="02020603050405020304" pitchFamily="18" charset="0"/>
                <a:cs typeface="Times New Roman" panose="02020603050405020304" pitchFamily="18" charset="0"/>
              </a:rPr>
              <a:t>Artículo 27</a:t>
            </a:r>
          </a:p>
          <a:p>
            <a:pPr marL="0" indent="0" algn="just">
              <a:buNone/>
            </a:pPr>
            <a:r>
              <a:rPr lang="es-AR" sz="2000" dirty="0">
                <a:latin typeface="Times New Roman" panose="02020603050405020304" pitchFamily="18" charset="0"/>
                <a:cs typeface="Times New Roman" panose="02020603050405020304" pitchFamily="18" charset="0"/>
              </a:rPr>
              <a:t>1. Los Estados Partes reconocen el derecho de todo niño a un </a:t>
            </a:r>
            <a:r>
              <a:rPr lang="es-AR" sz="2000" u="sng" dirty="0">
                <a:latin typeface="Times New Roman" panose="02020603050405020304" pitchFamily="18" charset="0"/>
                <a:cs typeface="Times New Roman" panose="02020603050405020304" pitchFamily="18" charset="0"/>
              </a:rPr>
              <a:t>nivel de vida adecuado</a:t>
            </a:r>
            <a:r>
              <a:rPr lang="es-AR" sz="2000" dirty="0">
                <a:latin typeface="Times New Roman" panose="02020603050405020304" pitchFamily="18" charset="0"/>
                <a:cs typeface="Times New Roman" panose="02020603050405020304" pitchFamily="18" charset="0"/>
              </a:rPr>
              <a:t> para su desarrollo físico, mental, espiritual, moral y social.</a:t>
            </a:r>
          </a:p>
          <a:p>
            <a:pPr marL="0" indent="0" algn="just">
              <a:buNone/>
            </a:pPr>
            <a:r>
              <a:rPr lang="es-AR" sz="2000" dirty="0">
                <a:latin typeface="Times New Roman" panose="02020603050405020304" pitchFamily="18" charset="0"/>
                <a:cs typeface="Times New Roman" panose="02020603050405020304" pitchFamily="18" charset="0"/>
              </a:rPr>
              <a:t>2. A los </a:t>
            </a:r>
            <a:r>
              <a:rPr lang="es-AR" sz="2000" u="sng" dirty="0">
                <a:latin typeface="Times New Roman" panose="02020603050405020304" pitchFamily="18" charset="0"/>
                <a:cs typeface="Times New Roman" panose="02020603050405020304" pitchFamily="18" charset="0"/>
              </a:rPr>
              <a:t>padres u otras personas encargadas del niño les incumbe </a:t>
            </a:r>
            <a:r>
              <a:rPr lang="es-AR" sz="2000" dirty="0">
                <a:latin typeface="Times New Roman" panose="02020603050405020304" pitchFamily="18" charset="0"/>
                <a:cs typeface="Times New Roman" panose="02020603050405020304" pitchFamily="18" charset="0"/>
              </a:rPr>
              <a:t>la responsabilidad primordial de proporcionar, dentro de sus posibilidades y medios económicos, las condiciones de vida que sean necesarias para el desarrollo del niño.</a:t>
            </a:r>
          </a:p>
          <a:p>
            <a:pPr marL="0" indent="0" algn="just">
              <a:buNone/>
            </a:pPr>
            <a:r>
              <a:rPr lang="es-AR" sz="2000" dirty="0">
                <a:latin typeface="Times New Roman" panose="02020603050405020304" pitchFamily="18" charset="0"/>
                <a:cs typeface="Times New Roman" panose="02020603050405020304" pitchFamily="18" charset="0"/>
              </a:rPr>
              <a:t>3. Los </a:t>
            </a:r>
            <a:r>
              <a:rPr lang="es-AR" sz="2000" u="sng" dirty="0">
                <a:latin typeface="Times New Roman" panose="02020603050405020304" pitchFamily="18" charset="0"/>
                <a:cs typeface="Times New Roman" panose="02020603050405020304" pitchFamily="18" charset="0"/>
              </a:rPr>
              <a:t>Estados</a:t>
            </a:r>
            <a:r>
              <a:rPr lang="es-AR" sz="2000" dirty="0">
                <a:latin typeface="Times New Roman" panose="02020603050405020304" pitchFamily="18" charset="0"/>
                <a:cs typeface="Times New Roman" panose="02020603050405020304" pitchFamily="18" charset="0"/>
              </a:rPr>
              <a:t> Partes, de acuerdo con las condiciones nacionales y con arreglo a sus medios, </a:t>
            </a:r>
            <a:r>
              <a:rPr lang="es-AR" sz="2000" u="sng" dirty="0">
                <a:latin typeface="Times New Roman" panose="02020603050405020304" pitchFamily="18" charset="0"/>
                <a:cs typeface="Times New Roman" panose="02020603050405020304" pitchFamily="18" charset="0"/>
              </a:rPr>
              <a:t>adoptarán medidas apropiadas para ayudar a los padres y a otras personas responsables </a:t>
            </a:r>
            <a:r>
              <a:rPr lang="es-AR" sz="2000" dirty="0">
                <a:latin typeface="Times New Roman" panose="02020603050405020304" pitchFamily="18" charset="0"/>
                <a:cs typeface="Times New Roman" panose="02020603050405020304" pitchFamily="18" charset="0"/>
              </a:rPr>
              <a:t>por el niño a dar efectividad a este derecho y, en caso necesario, </a:t>
            </a:r>
            <a:r>
              <a:rPr lang="es-AR" sz="2000" u="sng" dirty="0">
                <a:latin typeface="Times New Roman" panose="02020603050405020304" pitchFamily="18" charset="0"/>
                <a:cs typeface="Times New Roman" panose="02020603050405020304" pitchFamily="18" charset="0"/>
              </a:rPr>
              <a:t>proporcionarán asistencia material y programas de apoyo, particularmente con respecto a la nutrición, el vestuario y la vivienda</a:t>
            </a:r>
            <a:r>
              <a:rPr lang="es-AR" sz="2000" dirty="0">
                <a:latin typeface="Times New Roman" panose="02020603050405020304" pitchFamily="18" charset="0"/>
                <a:cs typeface="Times New Roman" panose="02020603050405020304" pitchFamily="18" charset="0"/>
              </a:rPr>
              <a:t>.</a:t>
            </a:r>
          </a:p>
          <a:p>
            <a:pPr marL="0" indent="0" algn="just">
              <a:buNone/>
            </a:pPr>
            <a:r>
              <a:rPr lang="es-AR" sz="2000" dirty="0">
                <a:latin typeface="Times New Roman" panose="02020603050405020304" pitchFamily="18" charset="0"/>
                <a:cs typeface="Times New Roman" panose="02020603050405020304" pitchFamily="18" charset="0"/>
              </a:rPr>
              <a:t>4. Los </a:t>
            </a:r>
            <a:r>
              <a:rPr lang="es-AR" sz="2000" u="sng" dirty="0">
                <a:latin typeface="Times New Roman" panose="02020603050405020304" pitchFamily="18" charset="0"/>
                <a:cs typeface="Times New Roman" panose="02020603050405020304" pitchFamily="18" charset="0"/>
              </a:rPr>
              <a:t>Estados</a:t>
            </a:r>
            <a:r>
              <a:rPr lang="es-AR" sz="2000" dirty="0">
                <a:latin typeface="Times New Roman" panose="02020603050405020304" pitchFamily="18" charset="0"/>
                <a:cs typeface="Times New Roman" panose="02020603050405020304" pitchFamily="18" charset="0"/>
              </a:rPr>
              <a:t> Partes </a:t>
            </a:r>
            <a:r>
              <a:rPr lang="es-AR" sz="2000" u="sng" dirty="0">
                <a:latin typeface="Times New Roman" panose="02020603050405020304" pitchFamily="18" charset="0"/>
                <a:cs typeface="Times New Roman" panose="02020603050405020304" pitchFamily="18" charset="0"/>
              </a:rPr>
              <a:t>tomarán todas las medidas apropiadas para asegurar el pago de la pensión alimenticia por parte de los padres u otras personas que tengan la responsabilidad </a:t>
            </a:r>
            <a:r>
              <a:rPr lang="es-AR" sz="2000" dirty="0">
                <a:latin typeface="Times New Roman" panose="02020603050405020304" pitchFamily="18" charset="0"/>
                <a:cs typeface="Times New Roman" panose="02020603050405020304" pitchFamily="18" charset="0"/>
              </a:rPr>
              <a:t>financiera por el niño, tanto si viven en el Estado Parte como si viven en el extranjero. En particular, cuando la persona que tenga la responsabilidad financiera por el niño resida en un Estado diferente de aquel en que resida el niño, los Estados Partes promoverán la adhesión a los convenios internacionales o la concertación de dichos convenios, as como la concertación de cualesquiera otros arreglos apropiados.</a:t>
            </a:r>
            <a:br>
              <a:rPr lang="es-AR" sz="2000" b="1" dirty="0">
                <a:latin typeface="Times New Roman" panose="02020603050405020304" pitchFamily="18" charset="0"/>
                <a:cs typeface="Times New Roman" panose="02020603050405020304" pitchFamily="18" charset="0"/>
              </a:rPr>
            </a:br>
            <a:endParaRPr lang="es-AR" sz="2000"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276D9E39-BDE4-6743-AC9F-9B15D26DBC81}"/>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2146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1B832-B916-B64E-8F75-2C62E97FDBFE}"/>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5FE145D9-4783-B242-A17B-0BEBB7F51F45}"/>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“El PIDESC en su Artículo 11.1 dice: Los Estados Partes en el presente Pacto reconocen el derecho de toda persona a un </a:t>
            </a:r>
            <a:r>
              <a:rPr lang="es-AR" u="sng" dirty="0">
                <a:latin typeface="Times New Roman" panose="02020603050405020304" pitchFamily="18" charset="0"/>
                <a:cs typeface="Times New Roman" panose="02020603050405020304" pitchFamily="18" charset="0"/>
              </a:rPr>
              <a:t>nivel de vida adecuado </a:t>
            </a:r>
            <a:r>
              <a:rPr lang="es-AR" dirty="0">
                <a:latin typeface="Times New Roman" panose="02020603050405020304" pitchFamily="18" charset="0"/>
                <a:cs typeface="Times New Roman" panose="02020603050405020304" pitchFamily="18" charset="0"/>
              </a:rPr>
              <a:t>para sí y su familia, incluso </a:t>
            </a:r>
            <a:r>
              <a:rPr lang="es-AR" u="sng" dirty="0">
                <a:latin typeface="Times New Roman" panose="02020603050405020304" pitchFamily="18" charset="0"/>
                <a:cs typeface="Times New Roman" panose="02020603050405020304" pitchFamily="18" charset="0"/>
              </a:rPr>
              <a:t>alimentación, vestido y vivienda adecuados, y a una mejora continua</a:t>
            </a:r>
            <a:r>
              <a:rPr lang="es-AR" dirty="0">
                <a:latin typeface="Times New Roman" panose="02020603050405020304" pitchFamily="18" charset="0"/>
                <a:cs typeface="Times New Roman" panose="02020603050405020304" pitchFamily="18" charset="0"/>
              </a:rPr>
              <a:t> de las condiciones de existencia. Los Estados Partes tomarán medidas apropiadas para </a:t>
            </a:r>
            <a:r>
              <a:rPr lang="es-AR" u="sng" dirty="0">
                <a:latin typeface="Times New Roman" panose="02020603050405020304" pitchFamily="18" charset="0"/>
                <a:cs typeface="Times New Roman" panose="02020603050405020304" pitchFamily="18" charset="0"/>
              </a:rPr>
              <a:t>asegurar la efectividad </a:t>
            </a:r>
            <a:r>
              <a:rPr lang="es-AR" dirty="0">
                <a:latin typeface="Times New Roman" panose="02020603050405020304" pitchFamily="18" charset="0"/>
                <a:cs typeface="Times New Roman" panose="02020603050405020304" pitchFamily="18" charset="0"/>
              </a:rPr>
              <a:t>de este derecho, reconociendo a este efecto la </a:t>
            </a:r>
            <a:r>
              <a:rPr lang="es-AR" u="sng" dirty="0">
                <a:latin typeface="Times New Roman" panose="02020603050405020304" pitchFamily="18" charset="0"/>
                <a:cs typeface="Times New Roman" panose="02020603050405020304" pitchFamily="18" charset="0"/>
              </a:rPr>
              <a:t>importancia esencial de la cooperación internacional fundada en el libre consentimiento</a:t>
            </a:r>
            <a:r>
              <a:rPr lang="es-AR" dirty="0">
                <a:latin typeface="Times New Roman" panose="02020603050405020304" pitchFamily="18" charset="0"/>
                <a:cs typeface="Times New Roman" panose="02020603050405020304" pitchFamily="18" charset="0"/>
              </a:rPr>
              <a:t>. 2. Los Estados Partes en el presente Pacto, </a:t>
            </a:r>
            <a:r>
              <a:rPr lang="es-AR" u="sng" dirty="0">
                <a:latin typeface="Times New Roman" panose="02020603050405020304" pitchFamily="18" charset="0"/>
                <a:cs typeface="Times New Roman" panose="02020603050405020304" pitchFamily="18" charset="0"/>
              </a:rPr>
              <a:t>reconociendo el derecho fundamental de toda persona a estar protegida contra el hambre</a:t>
            </a:r>
            <a:r>
              <a:rPr lang="es-AR" dirty="0">
                <a:latin typeface="Times New Roman" panose="02020603050405020304" pitchFamily="18" charset="0"/>
                <a:cs typeface="Times New Roman" panose="02020603050405020304" pitchFamily="18" charset="0"/>
              </a:rPr>
              <a:t>, adoptarán, individualmente y mediante la cooperación internacional, las medidas, incluidos programas concretos, que se necesitan para…”</a:t>
            </a:r>
          </a:p>
          <a:p>
            <a:pPr marL="0" indent="0" algn="just">
              <a:buNone/>
            </a:pPr>
            <a:endParaRPr lang="es-AR"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D388B65E-7548-0C46-BC25-74412C93F41A}"/>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14742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8CB4E-318E-F443-A501-DD399166B83F}"/>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9B24B842-149C-284A-A624-356B76C3FA44}"/>
              </a:ext>
            </a:extLst>
          </p:cNvPr>
          <p:cNvSpPr>
            <a:spLocks noGrp="1"/>
          </p:cNvSpPr>
          <p:nvPr>
            <p:ph idx="1"/>
          </p:nvPr>
        </p:nvSpPr>
        <p:spPr/>
        <p:txBody>
          <a:bodyPr/>
          <a:lstStyle/>
          <a:p>
            <a:pPr marL="0" indent="0" algn="just">
              <a:buNone/>
            </a:pPr>
            <a:r>
              <a:rPr lang="es-MX" dirty="0">
                <a:latin typeface="Times New Roman" panose="02020603050405020304" pitchFamily="18" charset="0"/>
                <a:cs typeface="Times New Roman" panose="02020603050405020304" pitchFamily="18" charset="0"/>
              </a:rPr>
              <a:t>“El PIDESC Artículo 12.1 Los Estados Partes en el presente Pacto reconocen el derecho de toda persona al disfrute del más alto nivel posible de salud física y mental.2. Entre las medidas que deberán adoptar los Estados Partes en el Pacto a fin de asegurar la plena efectividad de este derecho, figurarán las necesarias para: a) La reducción de la </a:t>
            </a:r>
            <a:r>
              <a:rPr lang="es-MX" u="sng" dirty="0">
                <a:latin typeface="Times New Roman" panose="02020603050405020304" pitchFamily="18" charset="0"/>
                <a:cs typeface="Times New Roman" panose="02020603050405020304" pitchFamily="18" charset="0"/>
              </a:rPr>
              <a:t>mortinatalidad y de la mortalidad infantil, y el sano desarrollo de los niños</a:t>
            </a:r>
            <a:r>
              <a:rPr lang="es-MX" dirty="0">
                <a:latin typeface="Times New Roman" panose="02020603050405020304" pitchFamily="18" charset="0"/>
                <a:cs typeface="Times New Roman" panose="02020603050405020304" pitchFamily="18" charset="0"/>
              </a:rPr>
              <a:t>…”</a:t>
            </a:r>
            <a:endParaRPr lang="es-AR" dirty="0">
              <a:latin typeface="Times New Roman" panose="02020603050405020304" pitchFamily="18" charset="0"/>
              <a:cs typeface="Times New Roman" panose="02020603050405020304" pitchFamily="18" charset="0"/>
            </a:endParaRPr>
          </a:p>
          <a:p>
            <a:pPr marL="0" indent="0">
              <a:buNone/>
            </a:pPr>
            <a:endParaRPr lang="es-AR" dirty="0"/>
          </a:p>
        </p:txBody>
      </p:sp>
      <p:pic>
        <p:nvPicPr>
          <p:cNvPr id="4" name="Imagen 3">
            <a:extLst>
              <a:ext uri="{FF2B5EF4-FFF2-40B4-BE49-F238E27FC236}">
                <a16:creationId xmlns:a16="http://schemas.microsoft.com/office/drawing/2014/main" id="{162BE427-6846-BC4A-BE74-154C5F488469}"/>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76058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65AC4-441A-4E45-A6C5-71F8F14E24EA}"/>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2061E5E7-C242-A74D-A896-E521703EE342}"/>
              </a:ext>
            </a:extLst>
          </p:cNvPr>
          <p:cNvSpPr>
            <a:spLocks noGrp="1"/>
          </p:cNvSpPr>
          <p:nvPr>
            <p:ph idx="1"/>
          </p:nvPr>
        </p:nvSpPr>
        <p:spPr/>
        <p:txBody>
          <a:bodyPr>
            <a:normAutofit/>
          </a:bodyPr>
          <a:lstStyle/>
          <a:p>
            <a:pPr marL="0" indent="0" algn="just">
              <a:buNone/>
            </a:pPr>
            <a:r>
              <a:rPr lang="es-AR" sz="3000" dirty="0">
                <a:latin typeface="Times New Roman" panose="02020603050405020304" pitchFamily="18" charset="0"/>
                <a:cs typeface="Times New Roman" panose="02020603050405020304" pitchFamily="18" charset="0"/>
              </a:rPr>
              <a:t>“En 1979 la Convención sobre la eliminación de todas las formas de discriminación contra la mujer (CEDAW), </a:t>
            </a:r>
            <a:r>
              <a:rPr lang="es-AR" sz="3000" u="sng" dirty="0">
                <a:latin typeface="Times New Roman" panose="02020603050405020304" pitchFamily="18" charset="0"/>
                <a:cs typeface="Times New Roman" panose="02020603050405020304" pitchFamily="18" charset="0"/>
              </a:rPr>
              <a:t>garantiza servicios apropiados en relación con el embarazo, el parto y el período posterior al parto</a:t>
            </a:r>
            <a:r>
              <a:rPr lang="es-AR" sz="3000" dirty="0">
                <a:latin typeface="Times New Roman" panose="02020603050405020304" pitchFamily="18" charset="0"/>
                <a:cs typeface="Times New Roman" panose="02020603050405020304" pitchFamily="18" charset="0"/>
              </a:rPr>
              <a:t>, proporcionando servicios gratuitos cuando fuere necesario, y </a:t>
            </a:r>
            <a:r>
              <a:rPr lang="es-AR" sz="3000" u="sng" dirty="0">
                <a:latin typeface="Times New Roman" panose="02020603050405020304" pitchFamily="18" charset="0"/>
                <a:cs typeface="Times New Roman" panose="02020603050405020304" pitchFamily="18" charset="0"/>
              </a:rPr>
              <a:t>asegurándole una nutrición adecuada durante el embarazo y la lactancia</a:t>
            </a:r>
            <a:r>
              <a:rPr lang="es-AR" sz="3000" dirty="0">
                <a:latin typeface="Times New Roman" panose="02020603050405020304" pitchFamily="18" charset="0"/>
                <a:cs typeface="Times New Roman" panose="02020603050405020304" pitchFamily="18" charset="0"/>
              </a:rPr>
              <a:t> (art. 12)”. </a:t>
            </a:r>
          </a:p>
          <a:p>
            <a:pPr marL="0" indent="0">
              <a:buNone/>
            </a:pPr>
            <a:br>
              <a:rPr lang="es-AR" dirty="0"/>
            </a:br>
            <a:endParaRPr lang="es-AR" dirty="0"/>
          </a:p>
        </p:txBody>
      </p:sp>
      <p:pic>
        <p:nvPicPr>
          <p:cNvPr id="4" name="Imagen 3">
            <a:extLst>
              <a:ext uri="{FF2B5EF4-FFF2-40B4-BE49-F238E27FC236}">
                <a16:creationId xmlns:a16="http://schemas.microsoft.com/office/drawing/2014/main" id="{EEA3F002-7507-D74E-B9C1-22BF55DC82EC}"/>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425832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B5BA8-BF33-F34C-BED8-5D992BBACE83}"/>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p>
        </p:txBody>
      </p:sp>
      <p:sp>
        <p:nvSpPr>
          <p:cNvPr id="3" name="Marcador de contenido 2">
            <a:extLst>
              <a:ext uri="{FF2B5EF4-FFF2-40B4-BE49-F238E27FC236}">
                <a16:creationId xmlns:a16="http://schemas.microsoft.com/office/drawing/2014/main" id="{B76FC7F4-F431-D944-85C4-5C23B84F31BB}"/>
              </a:ext>
            </a:extLst>
          </p:cNvPr>
          <p:cNvSpPr>
            <a:spLocks noGrp="1"/>
          </p:cNvSpPr>
          <p:nvPr>
            <p:ph idx="1"/>
          </p:nvPr>
        </p:nvSpPr>
        <p:spPr/>
        <p:txBody>
          <a:bodyPr>
            <a:normAutofit/>
          </a:bodyPr>
          <a:lstStyle/>
          <a:p>
            <a:pPr marL="0" indent="0" algn="just">
              <a:buNone/>
            </a:pPr>
            <a:r>
              <a:rPr lang="es-AR" dirty="0">
                <a:latin typeface="Times New Roman" panose="02020603050405020304" pitchFamily="18" charset="0"/>
                <a:cs typeface="Times New Roman" panose="02020603050405020304" pitchFamily="18" charset="0"/>
              </a:rPr>
              <a:t>La Magna Carta Niñez (CDN), en el artículo 28 demanda a todos los Estados Partes que reconozcan el derecho del niño al </a:t>
            </a:r>
            <a:r>
              <a:rPr lang="es-AR" u="sng" dirty="0">
                <a:latin typeface="Times New Roman" panose="02020603050405020304" pitchFamily="18" charset="0"/>
                <a:cs typeface="Times New Roman" panose="02020603050405020304" pitchFamily="18" charset="0"/>
              </a:rPr>
              <a:t>disfrute del “</a:t>
            </a:r>
            <a:r>
              <a:rPr lang="es-AR" b="1" u="sng" dirty="0">
                <a:latin typeface="Times New Roman" panose="02020603050405020304" pitchFamily="18" charset="0"/>
                <a:cs typeface="Times New Roman" panose="02020603050405020304" pitchFamily="18" charset="0"/>
              </a:rPr>
              <a:t>más alto nivel posible de salud</a:t>
            </a:r>
            <a:r>
              <a:rPr lang="es-AR" u="sng" dirty="0">
                <a:latin typeface="Times New Roman" panose="02020603050405020304" pitchFamily="18" charset="0"/>
                <a:cs typeface="Times New Roman" panose="02020603050405020304" pitchFamily="18" charset="0"/>
              </a:rPr>
              <a:t>” y que adopten medidas (…) que combatan la enfermedad y la desnutrición</a:t>
            </a:r>
            <a:r>
              <a:rPr lang="es-AR" dirty="0">
                <a:latin typeface="Times New Roman" panose="02020603050405020304" pitchFamily="18" charset="0"/>
                <a:cs typeface="Times New Roman" panose="02020603050405020304" pitchFamily="18" charset="0"/>
              </a:rPr>
              <a:t>, dentro del ámbito de los servicios primarios de salud, mediante la provisión de alimentos suficientemente nutritivos, agua potable y saneamiento apropiado, y que proporcionen a las familias información sobre las ventajas de la lactancia. </a:t>
            </a:r>
          </a:p>
        </p:txBody>
      </p:sp>
      <p:pic>
        <p:nvPicPr>
          <p:cNvPr id="4" name="Imagen 3">
            <a:extLst>
              <a:ext uri="{FF2B5EF4-FFF2-40B4-BE49-F238E27FC236}">
                <a16:creationId xmlns:a16="http://schemas.microsoft.com/office/drawing/2014/main" id="{449B4D23-7893-A043-B3B4-C96287BAE70A}"/>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57572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1453C8-C8F7-CC4C-A7E2-3623BEA0C9CC}"/>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F2A41253-D14E-9A49-BB22-06F3F1C0C2E9}"/>
              </a:ext>
            </a:extLst>
          </p:cNvPr>
          <p:cNvSpPr>
            <a:spLocks noGrp="1"/>
          </p:cNvSpPr>
          <p:nvPr>
            <p:ph idx="1"/>
          </p:nvPr>
        </p:nvSpPr>
        <p:spPr/>
        <p:txBody>
          <a:bodyPr>
            <a:normAutofit lnSpcReduction="10000"/>
          </a:bodyPr>
          <a:lstStyle/>
          <a:p>
            <a:pPr marL="0" indent="0" algn="just">
              <a:buNone/>
            </a:pPr>
            <a:r>
              <a:rPr lang="es-AR" dirty="0">
                <a:latin typeface="Times New Roman" panose="02020603050405020304" pitchFamily="18" charset="0"/>
                <a:cs typeface="Times New Roman" panose="02020603050405020304" pitchFamily="18" charset="0"/>
              </a:rPr>
              <a:t>“En el año </a:t>
            </a:r>
            <a:r>
              <a:rPr lang="es-AR" u="sng" dirty="0">
                <a:latin typeface="Times New Roman" panose="02020603050405020304" pitchFamily="18" charset="0"/>
                <a:cs typeface="Times New Roman" panose="02020603050405020304" pitchFamily="18" charset="0"/>
              </a:rPr>
              <a:t>1990 observamos la  Declaración y Plan de Acción sobre la Supervivencia, la Protección y el Desarrollo del Niño</a:t>
            </a:r>
            <a:r>
              <a:rPr lang="es-AR" dirty="0">
                <a:latin typeface="Times New Roman" panose="02020603050405020304" pitchFamily="18" charset="0"/>
                <a:cs typeface="Times New Roman" panose="02020603050405020304" pitchFamily="18" charset="0"/>
              </a:rPr>
              <a:t>. Allí los dirigentes de todo el mundo que asistieron a la </a:t>
            </a:r>
            <a:r>
              <a:rPr lang="es-AR" u="sng" dirty="0">
                <a:latin typeface="Times New Roman" panose="02020603050405020304" pitchFamily="18" charset="0"/>
                <a:cs typeface="Times New Roman" panose="02020603050405020304" pitchFamily="18" charset="0"/>
              </a:rPr>
              <a:t>Cumbre Mundial</a:t>
            </a:r>
            <a:r>
              <a:rPr lang="es-AR" dirty="0">
                <a:latin typeface="Times New Roman" panose="02020603050405020304" pitchFamily="18" charset="0"/>
                <a:cs typeface="Times New Roman" panose="02020603050405020304" pitchFamily="18" charset="0"/>
              </a:rPr>
              <a:t> en favor de la Infancia y se comprometieron, en la Declaración de la Cumbre Mundial, a “</a:t>
            </a:r>
            <a:r>
              <a:rPr lang="es-AR" u="sng" dirty="0">
                <a:latin typeface="Times New Roman" panose="02020603050405020304" pitchFamily="18" charset="0"/>
                <a:cs typeface="Times New Roman" panose="02020603050405020304" pitchFamily="18" charset="0"/>
              </a:rPr>
              <a:t>dar la mayor prioridad a los derechos del niño</a:t>
            </a:r>
            <a:r>
              <a:rPr lang="es-AR" dirty="0">
                <a:latin typeface="Times New Roman" panose="02020603050405020304" pitchFamily="18" charset="0"/>
                <a:cs typeface="Times New Roman" panose="02020603050405020304" pitchFamily="18" charset="0"/>
              </a:rPr>
              <a:t>”. </a:t>
            </a:r>
          </a:p>
          <a:p>
            <a:pPr marL="0" indent="0" algn="just">
              <a:buNone/>
            </a:pPr>
            <a:r>
              <a:rPr lang="es-AR" dirty="0">
                <a:latin typeface="Times New Roman" panose="02020603050405020304" pitchFamily="18" charset="0"/>
                <a:cs typeface="Times New Roman" panose="02020603050405020304" pitchFamily="18" charset="0"/>
              </a:rPr>
              <a:t>El Plan de Acción de la Cumbre estableció los pasos a seguir para aplicar la Declaración, señalando </a:t>
            </a:r>
            <a:r>
              <a:rPr lang="es-AR" u="sng" dirty="0">
                <a:latin typeface="Times New Roman" panose="02020603050405020304" pitchFamily="18" charset="0"/>
                <a:cs typeface="Times New Roman" panose="02020603050405020304" pitchFamily="18" charset="0"/>
              </a:rPr>
              <a:t>siete objetivos primarios y veinte  secundarios. </a:t>
            </a:r>
          </a:p>
          <a:p>
            <a:pPr marL="0" indent="0" algn="just">
              <a:buNone/>
            </a:pPr>
            <a:r>
              <a:rPr lang="es-AR" dirty="0">
                <a:latin typeface="Times New Roman" panose="02020603050405020304" pitchFamily="18" charset="0"/>
                <a:cs typeface="Times New Roman" panose="02020603050405020304" pitchFamily="18" charset="0"/>
              </a:rPr>
              <a:t>El </a:t>
            </a:r>
            <a:r>
              <a:rPr lang="es-AR" u="sng" dirty="0">
                <a:latin typeface="Times New Roman" panose="02020603050405020304" pitchFamily="18" charset="0"/>
                <a:cs typeface="Times New Roman" panose="02020603050405020304" pitchFamily="18" charset="0"/>
              </a:rPr>
              <a:t>principa</a:t>
            </a:r>
            <a:r>
              <a:rPr lang="es-AR" dirty="0">
                <a:latin typeface="Times New Roman" panose="02020603050405020304" pitchFamily="18" charset="0"/>
                <a:cs typeface="Times New Roman" panose="02020603050405020304" pitchFamily="18" charset="0"/>
              </a:rPr>
              <a:t>l objetivo en la esfera de la nutrición es </a:t>
            </a:r>
            <a:r>
              <a:rPr lang="es-AR" u="sng" dirty="0">
                <a:latin typeface="Times New Roman" panose="02020603050405020304" pitchFamily="18" charset="0"/>
                <a:cs typeface="Times New Roman" panose="02020603050405020304" pitchFamily="18" charset="0"/>
              </a:rPr>
              <a:t>la reducción a la mitad, antes de fin de siglo, de los niveles de desnutrición severa y moderada existentes en 1990 entre los niños menores de 5 años</a:t>
            </a:r>
            <a:r>
              <a:rPr lang="es-AR" dirty="0">
                <a:latin typeface="Times New Roman" panose="02020603050405020304" pitchFamily="18" charset="0"/>
                <a:cs typeface="Times New Roman" panose="02020603050405020304" pitchFamily="18" charset="0"/>
              </a:rPr>
              <a:t>”. </a:t>
            </a:r>
          </a:p>
        </p:txBody>
      </p:sp>
      <p:pic>
        <p:nvPicPr>
          <p:cNvPr id="4" name="Imagen 3">
            <a:extLst>
              <a:ext uri="{FF2B5EF4-FFF2-40B4-BE49-F238E27FC236}">
                <a16:creationId xmlns:a16="http://schemas.microsoft.com/office/drawing/2014/main" id="{62849C61-E436-F144-A49E-AB24E1D06AD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89468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F9753-5F2E-864A-9B0C-079004928F7B}"/>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3DE4BAD6-0771-A947-B5DE-348FEB1A033C}"/>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“Los </a:t>
            </a:r>
            <a:r>
              <a:rPr lang="es-AR" u="sng" dirty="0">
                <a:latin typeface="Times New Roman" panose="02020603050405020304" pitchFamily="18" charset="0"/>
                <a:cs typeface="Times New Roman" panose="02020603050405020304" pitchFamily="18" charset="0"/>
              </a:rPr>
              <a:t>siete objetivos secundarios </a:t>
            </a:r>
            <a:r>
              <a:rPr lang="es-AR" dirty="0">
                <a:latin typeface="Times New Roman" panose="02020603050405020304" pitchFamily="18" charset="0"/>
                <a:cs typeface="Times New Roman" panose="02020603050405020304" pitchFamily="18" charset="0"/>
              </a:rPr>
              <a:t>en el ámbito de la nutrición son: la </a:t>
            </a:r>
            <a:r>
              <a:rPr lang="es-AR" u="sng" dirty="0">
                <a:latin typeface="Times New Roman" panose="02020603050405020304" pitchFamily="18" charset="0"/>
                <a:cs typeface="Times New Roman" panose="02020603050405020304" pitchFamily="18" charset="0"/>
              </a:rPr>
              <a:t>reducción de los casos de bajo peso al nacer </a:t>
            </a:r>
            <a:r>
              <a:rPr lang="es-AR" dirty="0">
                <a:latin typeface="Times New Roman" panose="02020603050405020304" pitchFamily="18" charset="0"/>
                <a:cs typeface="Times New Roman" panose="02020603050405020304" pitchFamily="18" charset="0"/>
              </a:rPr>
              <a:t>a menos del 10% del total de nacimientos; </a:t>
            </a:r>
            <a:r>
              <a:rPr lang="es-AR" u="sng" dirty="0">
                <a:latin typeface="Times New Roman" panose="02020603050405020304" pitchFamily="18" charset="0"/>
                <a:cs typeface="Times New Roman" panose="02020603050405020304" pitchFamily="18" charset="0"/>
              </a:rPr>
              <a:t>la reducción de la anemia por carencia de hierro entre las mujeres</a:t>
            </a:r>
            <a:r>
              <a:rPr lang="es-AR" dirty="0">
                <a:latin typeface="Times New Roman" panose="02020603050405020304" pitchFamily="18" charset="0"/>
                <a:cs typeface="Times New Roman" panose="02020603050405020304" pitchFamily="18" charset="0"/>
              </a:rPr>
              <a:t> a un tercio de los niveles de 1990; la </a:t>
            </a:r>
            <a:r>
              <a:rPr lang="es-AR" u="sng" dirty="0">
                <a:latin typeface="Times New Roman" panose="02020603050405020304" pitchFamily="18" charset="0"/>
                <a:cs typeface="Times New Roman" panose="02020603050405020304" pitchFamily="18" charset="0"/>
              </a:rPr>
              <a:t>eliminación total de los trastornos causados por la carencia de yodo</a:t>
            </a:r>
            <a:r>
              <a:rPr lang="es-AR" dirty="0">
                <a:latin typeface="Times New Roman" panose="02020603050405020304" pitchFamily="18" charset="0"/>
                <a:cs typeface="Times New Roman" panose="02020603050405020304" pitchFamily="18" charset="0"/>
              </a:rPr>
              <a:t>; la </a:t>
            </a:r>
            <a:r>
              <a:rPr lang="es-AR" u="sng" dirty="0">
                <a:latin typeface="Times New Roman" panose="02020603050405020304" pitchFamily="18" charset="0"/>
                <a:cs typeface="Times New Roman" panose="02020603050405020304" pitchFamily="18" charset="0"/>
              </a:rPr>
              <a:t>eliminación total de la carencia de vitamina A</a:t>
            </a:r>
            <a:r>
              <a:rPr lang="es-AR" dirty="0">
                <a:latin typeface="Times New Roman" panose="02020603050405020304" pitchFamily="18" charset="0"/>
                <a:cs typeface="Times New Roman" panose="02020603050405020304" pitchFamily="18" charset="0"/>
              </a:rPr>
              <a:t>; la </a:t>
            </a:r>
            <a:r>
              <a:rPr lang="es-AR" u="sng" dirty="0">
                <a:latin typeface="Times New Roman" panose="02020603050405020304" pitchFamily="18" charset="0"/>
                <a:cs typeface="Times New Roman" panose="02020603050405020304" pitchFamily="18" charset="0"/>
              </a:rPr>
              <a:t>capacitación de todas las mujeres para que alimenten a sus hijos, durante los primeros seis meses de edad</a:t>
            </a:r>
            <a:r>
              <a:rPr lang="es-AR" dirty="0">
                <a:latin typeface="Times New Roman" panose="02020603050405020304" pitchFamily="18" charset="0"/>
                <a:cs typeface="Times New Roman" panose="02020603050405020304" pitchFamily="18" charset="0"/>
              </a:rPr>
              <a:t>, exclusivamente por medio de la lactancia; </a:t>
            </a:r>
            <a:r>
              <a:rPr lang="es-AR" u="sng" dirty="0">
                <a:latin typeface="Times New Roman" panose="02020603050405020304" pitchFamily="18" charset="0"/>
                <a:cs typeface="Times New Roman" panose="02020603050405020304" pitchFamily="18" charset="0"/>
              </a:rPr>
              <a:t>la institucionalización de la vigilancia y promoción del crecimiento</a:t>
            </a:r>
            <a:r>
              <a:rPr lang="es-AR" dirty="0">
                <a:latin typeface="Times New Roman" panose="02020603050405020304" pitchFamily="18" charset="0"/>
                <a:cs typeface="Times New Roman" panose="02020603050405020304" pitchFamily="18" charset="0"/>
              </a:rPr>
              <a:t>, y la </a:t>
            </a:r>
            <a:r>
              <a:rPr lang="es-AR" u="sng" dirty="0">
                <a:latin typeface="Times New Roman" panose="02020603050405020304" pitchFamily="18" charset="0"/>
                <a:cs typeface="Times New Roman" panose="02020603050405020304" pitchFamily="18" charset="0"/>
              </a:rPr>
              <a:t>difusión de conocimientos y servicios de apoyo para aumentar la producción de alimentos y garantizar la seguridad alimentaria familiar</a:t>
            </a:r>
            <a:r>
              <a:rPr lang="es-AR" dirty="0">
                <a:latin typeface="Times New Roman" panose="02020603050405020304" pitchFamily="18" charset="0"/>
                <a:cs typeface="Times New Roman" panose="02020603050405020304" pitchFamily="18" charset="0"/>
              </a:rPr>
              <a:t>”.</a:t>
            </a:r>
          </a:p>
        </p:txBody>
      </p:sp>
      <p:pic>
        <p:nvPicPr>
          <p:cNvPr id="4" name="Imagen 3">
            <a:extLst>
              <a:ext uri="{FF2B5EF4-FFF2-40B4-BE49-F238E27FC236}">
                <a16:creationId xmlns:a16="http://schemas.microsoft.com/office/drawing/2014/main" id="{EBEAEA3C-A38E-2B41-958D-C87634206F1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360545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86FB17-3E42-C742-96AA-F537359CE3BB}"/>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C6B97D53-8030-B342-9D64-E6B0C84B6DA1}"/>
              </a:ext>
            </a:extLst>
          </p:cNvPr>
          <p:cNvSpPr>
            <a:spLocks noGrp="1"/>
          </p:cNvSpPr>
          <p:nvPr>
            <p:ph idx="1"/>
          </p:nvPr>
        </p:nvSpPr>
        <p:spPr/>
        <p:txBody>
          <a:bodyPr>
            <a:noAutofit/>
          </a:bodyPr>
          <a:lstStyle/>
          <a:p>
            <a:pPr marL="0" indent="0" algn="just">
              <a:buNone/>
            </a:pPr>
            <a:r>
              <a:rPr lang="es-AR" dirty="0">
                <a:latin typeface="Times New Roman" panose="02020603050405020304" pitchFamily="18" charset="0"/>
                <a:cs typeface="Times New Roman" panose="02020603050405020304" pitchFamily="18" charset="0"/>
              </a:rPr>
              <a:t>“La Corte Interamericana de Derechos Humanos se ha ocupado de precisar el alcance de este derecho fundamental: “</a:t>
            </a:r>
            <a:r>
              <a:rPr lang="es-AR" u="sng" dirty="0">
                <a:latin typeface="Times New Roman" panose="02020603050405020304" pitchFamily="18" charset="0"/>
                <a:cs typeface="Times New Roman" panose="02020603050405020304" pitchFamily="18" charset="0"/>
              </a:rPr>
              <a:t>El derecho a la vida comprende no sólo el derecho de todo ser humano de no ser privado de la vida arbitrariamente, sino también el derecho a que no se le impida el acceso a las condiciones que le garanticen una existencia digna</a:t>
            </a:r>
            <a:r>
              <a:rPr lang="es-AR" dirty="0">
                <a:latin typeface="Times New Roman" panose="02020603050405020304" pitchFamily="18" charset="0"/>
                <a:cs typeface="Times New Roman" panose="02020603050405020304" pitchFamily="18" charset="0"/>
              </a:rPr>
              <a:t>” (Caso de los "Niños de la Calle" (Villagrán Morales y otros) Vs. Guatemala. Fondo, 19/1 1/1999, Serie C N° 63. Párr. 144)”. </a:t>
            </a:r>
          </a:p>
        </p:txBody>
      </p:sp>
      <p:pic>
        <p:nvPicPr>
          <p:cNvPr id="4" name="Imagen 3">
            <a:extLst>
              <a:ext uri="{FF2B5EF4-FFF2-40B4-BE49-F238E27FC236}">
                <a16:creationId xmlns:a16="http://schemas.microsoft.com/office/drawing/2014/main" id="{CE9D75D2-4755-2549-8678-083550B5230F}"/>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236239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C4069-D721-CC42-A658-1D5CAA5DC1B2}"/>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F8822370-8486-C74A-AAC9-53056FE4CD23}"/>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“El </a:t>
            </a:r>
            <a:r>
              <a:rPr lang="es-AR" u="sng" dirty="0">
                <a:latin typeface="Times New Roman" panose="02020603050405020304" pitchFamily="18" charset="0"/>
                <a:cs typeface="Times New Roman" panose="02020603050405020304" pitchFamily="18" charset="0"/>
              </a:rPr>
              <a:t>Comité de Derechos Humanos del Pacto Internacional de Derechos Económicos, Sociales y Culturales </a:t>
            </a:r>
            <a:r>
              <a:rPr lang="es-AR" dirty="0">
                <a:latin typeface="Times New Roman" panose="02020603050405020304" pitchFamily="18" charset="0"/>
                <a:cs typeface="Times New Roman" panose="02020603050405020304" pitchFamily="18" charset="0"/>
              </a:rPr>
              <a:t>dijo que “los Estados Partes deben tomar todas las </a:t>
            </a:r>
            <a:r>
              <a:rPr lang="es-AR" u="sng" dirty="0">
                <a:latin typeface="Times New Roman" panose="02020603050405020304" pitchFamily="18" charset="0"/>
                <a:cs typeface="Times New Roman" panose="02020603050405020304" pitchFamily="18" charset="0"/>
              </a:rPr>
              <a:t>medidas posibles para disminuir la mortalidad infantil y aumentar la esperanza de vida, en especial adoptando medidas para eliminar la malnutrición y las epidemias </a:t>
            </a:r>
            <a:r>
              <a:rPr lang="es-AR" dirty="0">
                <a:latin typeface="Times New Roman" panose="02020603050405020304" pitchFamily="18" charset="0"/>
                <a:cs typeface="Times New Roman" panose="02020603050405020304" pitchFamily="18" charset="0"/>
              </a:rPr>
              <a:t>(Observación General N° 6, artículo 6 - Derecho a la vida, 16° período de sesiones, U.N. Doc. HRI/GEN/1/Rev.7, 1982, Párrafo N° 5)”.</a:t>
            </a:r>
            <a:endParaRPr lang="es-AR" dirty="0"/>
          </a:p>
        </p:txBody>
      </p:sp>
      <p:pic>
        <p:nvPicPr>
          <p:cNvPr id="4" name="Imagen 3">
            <a:extLst>
              <a:ext uri="{FF2B5EF4-FFF2-40B4-BE49-F238E27FC236}">
                <a16:creationId xmlns:a16="http://schemas.microsoft.com/office/drawing/2014/main" id="{855C9342-E96D-F444-8C73-35572FE1EDC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395940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F5490-9BB0-4344-B41B-1A379AAA768B}"/>
              </a:ext>
            </a:extLst>
          </p:cNvPr>
          <p:cNvSpPr>
            <a:spLocks noGrp="1"/>
          </p:cNvSpPr>
          <p:nvPr>
            <p:ph type="title"/>
          </p:nvPr>
        </p:nvSpPr>
        <p:spPr/>
        <p:txBody>
          <a:bodyPr/>
          <a:lstStyle/>
          <a:p>
            <a:pPr algn="ctr"/>
            <a:endParaRPr lang="es-AR"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FB99AA67-E77C-EA45-A9C2-DABD792090D3}"/>
              </a:ext>
            </a:extLst>
          </p:cNvPr>
          <p:cNvSpPr>
            <a:spLocks noGrp="1"/>
          </p:cNvSpPr>
          <p:nvPr>
            <p:ph idx="1"/>
          </p:nvPr>
        </p:nvSpPr>
        <p:spPr/>
        <p:txBody>
          <a:bodyPr>
            <a:normAutofit/>
          </a:bodyPr>
          <a:lstStyle/>
          <a:p>
            <a:pPr marL="0" indent="0" algn="ctr">
              <a:buNone/>
            </a:pPr>
            <a:endParaRPr lang="es-AR" sz="4400" dirty="0">
              <a:latin typeface="Times New Roman" panose="02020603050405020304" pitchFamily="18" charset="0"/>
              <a:cs typeface="Times New Roman" panose="02020603050405020304" pitchFamily="18" charset="0"/>
            </a:endParaRPr>
          </a:p>
          <a:p>
            <a:pPr marL="0" indent="0" algn="ctr">
              <a:buNone/>
            </a:pPr>
            <a:r>
              <a:rPr lang="es-AR" sz="4400" dirty="0">
                <a:latin typeface="Times New Roman" panose="02020603050405020304" pitchFamily="18" charset="0"/>
                <a:cs typeface="Times New Roman" panose="02020603050405020304" pitchFamily="18" charset="0"/>
              </a:rPr>
              <a:t>Derecho a la Educación</a:t>
            </a:r>
          </a:p>
        </p:txBody>
      </p:sp>
      <p:pic>
        <p:nvPicPr>
          <p:cNvPr id="4" name="Imagen 3">
            <a:extLst>
              <a:ext uri="{FF2B5EF4-FFF2-40B4-BE49-F238E27FC236}">
                <a16:creationId xmlns:a16="http://schemas.microsoft.com/office/drawing/2014/main" id="{8B76A8F9-E98D-4242-A98D-66C0D7E004AD}"/>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16673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br>
              <a:rPr lang="es-AR" sz="2700" b="1" dirty="0">
                <a:latin typeface="Times New Roman" panose="02020603050405020304" pitchFamily="18" charset="0"/>
                <a:cs typeface="Times New Roman" panose="02020603050405020304" pitchFamily="18" charset="0"/>
              </a:rPr>
            </a:br>
            <a:r>
              <a:rPr lang="es-AR" sz="2700" b="1" dirty="0">
                <a:latin typeface="Times New Roman" panose="02020603050405020304" pitchFamily="18" charset="0"/>
                <a:cs typeface="Times New Roman" panose="02020603050405020304" pitchFamily="18" charset="0"/>
              </a:rPr>
              <a:t>Generaciones de Derechos</a:t>
            </a:r>
            <a:br>
              <a:rPr lang="es-AR" dirty="0"/>
            </a:br>
            <a:br>
              <a:rPr lang="es-AR" sz="2200" b="1" dirty="0"/>
            </a:br>
            <a:endParaRPr lang="es-AR" sz="2200" b="1" dirty="0"/>
          </a:p>
        </p:txBody>
      </p:sp>
      <p:sp>
        <p:nvSpPr>
          <p:cNvPr id="3" name="Marcador de contenido 2"/>
          <p:cNvSpPr>
            <a:spLocks noGrp="1"/>
          </p:cNvSpPr>
          <p:nvPr>
            <p:ph idx="1"/>
          </p:nvPr>
        </p:nvSpPr>
        <p:spPr/>
        <p:txBody>
          <a:bodyPr>
            <a:normAutofit fontScale="92500" lnSpcReduction="20000"/>
          </a:bodyPr>
          <a:lstStyle/>
          <a:p>
            <a:pPr marL="0" lvl="0" indent="0" algn="just">
              <a:lnSpc>
                <a:spcPct val="120000"/>
              </a:lnSpc>
              <a:spcBef>
                <a:spcPts val="0"/>
              </a:spcBef>
              <a:buNone/>
            </a:pPr>
            <a:r>
              <a:rPr lang="es-AR" dirty="0">
                <a:latin typeface="Times New Roman" panose="02020603050405020304" pitchFamily="18" charset="0"/>
                <a:cs typeface="Times New Roman" panose="02020603050405020304" pitchFamily="18" charset="0"/>
              </a:rPr>
              <a:t>1)Civiles </a:t>
            </a:r>
          </a:p>
          <a:p>
            <a:pPr marL="0" lvl="0" indent="0" algn="just">
              <a:lnSpc>
                <a:spcPct val="120000"/>
              </a:lnSpc>
              <a:spcBef>
                <a:spcPts val="0"/>
              </a:spcBef>
              <a:buNone/>
            </a:pPr>
            <a:endParaRPr lang="es-AR" dirty="0">
              <a:latin typeface="Times New Roman" panose="02020603050405020304" pitchFamily="18" charset="0"/>
              <a:cs typeface="Times New Roman" panose="02020603050405020304" pitchFamily="18" charset="0"/>
            </a:endParaRPr>
          </a:p>
          <a:p>
            <a:pPr marL="0" lvl="0" indent="0" algn="just">
              <a:lnSpc>
                <a:spcPct val="120000"/>
              </a:lnSpc>
              <a:spcBef>
                <a:spcPts val="0"/>
              </a:spcBef>
              <a:buNone/>
            </a:pPr>
            <a:r>
              <a:rPr lang="es-AR" dirty="0">
                <a:latin typeface="Times New Roman" panose="02020603050405020304" pitchFamily="18" charset="0"/>
                <a:cs typeface="Times New Roman" panose="02020603050405020304" pitchFamily="18" charset="0"/>
              </a:rPr>
              <a:t>2)Políticos </a:t>
            </a:r>
          </a:p>
          <a:p>
            <a:pPr marL="0" lvl="0" indent="0" algn="just">
              <a:lnSpc>
                <a:spcPct val="120000"/>
              </a:lnSpc>
              <a:spcBef>
                <a:spcPts val="0"/>
              </a:spcBef>
              <a:buNone/>
            </a:pPr>
            <a:endParaRPr lang="es-AR" dirty="0">
              <a:latin typeface="Times New Roman" panose="02020603050405020304" pitchFamily="18" charset="0"/>
              <a:cs typeface="Times New Roman" panose="02020603050405020304" pitchFamily="18" charset="0"/>
            </a:endParaRPr>
          </a:p>
          <a:p>
            <a:pPr marL="0" lvl="0" indent="0" algn="just">
              <a:lnSpc>
                <a:spcPct val="120000"/>
              </a:lnSpc>
              <a:spcBef>
                <a:spcPts val="0"/>
              </a:spcBef>
              <a:buNone/>
            </a:pPr>
            <a:r>
              <a:rPr lang="es-AR" dirty="0">
                <a:latin typeface="Times New Roman" panose="02020603050405020304" pitchFamily="18" charset="0"/>
                <a:cs typeface="Times New Roman" panose="02020603050405020304" pitchFamily="18" charset="0"/>
              </a:rPr>
              <a:t>3)Económicos, sociales y culturales</a:t>
            </a:r>
          </a:p>
          <a:p>
            <a:pPr marL="0" lvl="0" indent="0" algn="just">
              <a:lnSpc>
                <a:spcPct val="120000"/>
              </a:lnSpc>
              <a:spcBef>
                <a:spcPts val="0"/>
              </a:spcBef>
              <a:buNone/>
            </a:pPr>
            <a:endParaRPr lang="es-AR" dirty="0">
              <a:latin typeface="Times New Roman" panose="02020603050405020304" pitchFamily="18" charset="0"/>
              <a:cs typeface="Times New Roman" panose="02020603050405020304" pitchFamily="18" charset="0"/>
            </a:endParaRPr>
          </a:p>
          <a:p>
            <a:pPr marL="0" lvl="0" indent="0" algn="just">
              <a:lnSpc>
                <a:spcPct val="120000"/>
              </a:lnSpc>
              <a:spcBef>
                <a:spcPts val="0"/>
              </a:spcBef>
              <a:buNone/>
            </a:pPr>
            <a:r>
              <a:rPr lang="es-AR" dirty="0">
                <a:latin typeface="Times New Roman" panose="02020603050405020304" pitchFamily="18" charset="0"/>
                <a:cs typeface="Times New Roman" panose="02020603050405020304" pitchFamily="18" charset="0"/>
              </a:rPr>
              <a:t>4)Desarrollo, Paz, Ambiente</a:t>
            </a:r>
          </a:p>
          <a:p>
            <a:pPr marL="0" lvl="0" indent="0" algn="just">
              <a:lnSpc>
                <a:spcPct val="120000"/>
              </a:lnSpc>
              <a:spcBef>
                <a:spcPts val="0"/>
              </a:spcBef>
              <a:buNone/>
            </a:pPr>
            <a:endParaRPr lang="es-AR" dirty="0">
              <a:latin typeface="Times New Roman" panose="02020603050405020304" pitchFamily="18" charset="0"/>
              <a:cs typeface="Times New Roman" panose="02020603050405020304" pitchFamily="18" charset="0"/>
            </a:endParaRPr>
          </a:p>
          <a:p>
            <a:pPr marL="0" lvl="0" indent="0" algn="just">
              <a:lnSpc>
                <a:spcPct val="120000"/>
              </a:lnSpc>
              <a:spcBef>
                <a:spcPts val="0"/>
              </a:spcBef>
              <a:buNone/>
            </a:pPr>
            <a:r>
              <a:rPr lang="es-AR" dirty="0">
                <a:latin typeface="Times New Roman" panose="02020603050405020304" pitchFamily="18" charset="0"/>
                <a:cs typeface="Times New Roman" panose="02020603050405020304" pitchFamily="18" charset="0"/>
              </a:rPr>
              <a:t>5)Ciber identidad, dignidad cibernética…</a:t>
            </a:r>
          </a:p>
          <a:p>
            <a:pPr marL="0" lvl="0" indent="0" algn="just">
              <a:buNone/>
            </a:pPr>
            <a:r>
              <a:rPr lang="es-AR" sz="3600" b="1" dirty="0">
                <a:latin typeface="Times New Roman" panose="02020603050405020304" pitchFamily="18" charset="0"/>
                <a:cs typeface="Times New Roman" panose="02020603050405020304" pitchFamily="18" charset="0"/>
              </a:rPr>
              <a:t> </a:t>
            </a:r>
            <a:endParaRPr lang="es-AR" sz="3600"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9478853F-3B8D-4446-A5DB-EE7BCBBDD921}"/>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4224673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5866D-3B6B-E744-8507-1D1E9E65968D}"/>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E620F2B1-9778-4148-AF3B-C7D588A27610}"/>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“En 1948, cuando la Asamblea General de las Naciones Unidas aprobó la Declaración Universal de Derechos Humanos como “... ideal común por el que todos los pueblos y naciones deben esforzarse, a fin de que (…) promuevan, </a:t>
            </a:r>
            <a:r>
              <a:rPr lang="es-AR" u="sng" dirty="0">
                <a:latin typeface="Times New Roman" panose="02020603050405020304" pitchFamily="18" charset="0"/>
                <a:cs typeface="Times New Roman" panose="02020603050405020304" pitchFamily="18" charset="0"/>
              </a:rPr>
              <a:t>mediante la enseñanza y la educación</a:t>
            </a:r>
            <a:r>
              <a:rPr lang="es-AR" dirty="0">
                <a:latin typeface="Times New Roman" panose="02020603050405020304" pitchFamily="18" charset="0"/>
                <a:cs typeface="Times New Roman" panose="02020603050405020304" pitchFamily="18" charset="0"/>
              </a:rPr>
              <a:t>, el respeto a estos derechos y libertades, y aseguren, </a:t>
            </a:r>
            <a:r>
              <a:rPr lang="es-AR" u="sng" dirty="0">
                <a:latin typeface="Times New Roman" panose="02020603050405020304" pitchFamily="18" charset="0"/>
                <a:cs typeface="Times New Roman" panose="02020603050405020304" pitchFamily="18" charset="0"/>
              </a:rPr>
              <a:t>por medidas progresivas </a:t>
            </a:r>
            <a:r>
              <a:rPr lang="es-AR" dirty="0">
                <a:latin typeface="Times New Roman" panose="02020603050405020304" pitchFamily="18" charset="0"/>
                <a:cs typeface="Times New Roman" panose="02020603050405020304" pitchFamily="18" charset="0"/>
              </a:rPr>
              <a:t>de carácter nacional e internacional, su reconocimiento y aplicación universales y efectivos”.</a:t>
            </a:r>
          </a:p>
        </p:txBody>
      </p:sp>
      <p:pic>
        <p:nvPicPr>
          <p:cNvPr id="4" name="Imagen 3">
            <a:extLst>
              <a:ext uri="{FF2B5EF4-FFF2-40B4-BE49-F238E27FC236}">
                <a16:creationId xmlns:a16="http://schemas.microsoft.com/office/drawing/2014/main" id="{DC22CF9D-5D4B-7147-A5D0-39EE07B722E9}"/>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4009338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5A16B-E7F4-1841-90B0-E7B0E4AB86B6}"/>
              </a:ext>
            </a:extLst>
          </p:cNvPr>
          <p:cNvSpPr>
            <a:spLocks noGrp="1"/>
          </p:cNvSpPr>
          <p:nvPr>
            <p:ph type="title"/>
          </p:nvPr>
        </p:nvSpPr>
        <p:spPr>
          <a:xfrm>
            <a:off x="838200" y="-763030"/>
            <a:ext cx="10515600" cy="846158"/>
          </a:xfrm>
        </p:spPr>
        <p:txBody>
          <a:bodyPr/>
          <a:lstStyle/>
          <a:p>
            <a:endParaRPr lang="es-AR" dirty="0"/>
          </a:p>
        </p:txBody>
      </p:sp>
      <p:sp>
        <p:nvSpPr>
          <p:cNvPr id="3" name="Marcador de contenido 2">
            <a:extLst>
              <a:ext uri="{FF2B5EF4-FFF2-40B4-BE49-F238E27FC236}">
                <a16:creationId xmlns:a16="http://schemas.microsoft.com/office/drawing/2014/main" id="{32C34166-5FD7-F541-97BC-544FC04FDEE0}"/>
              </a:ext>
            </a:extLst>
          </p:cNvPr>
          <p:cNvSpPr>
            <a:spLocks noGrp="1"/>
          </p:cNvSpPr>
          <p:nvPr>
            <p:ph idx="1"/>
          </p:nvPr>
        </p:nvSpPr>
        <p:spPr>
          <a:xfrm>
            <a:off x="838200" y="83128"/>
            <a:ext cx="10515600" cy="6093835"/>
          </a:xfrm>
        </p:spPr>
        <p:txBody>
          <a:bodyPr>
            <a:noAutofit/>
          </a:bodyPr>
          <a:lstStyle/>
          <a:p>
            <a:pPr marL="0" indent="0" algn="just">
              <a:buNone/>
            </a:pPr>
            <a:r>
              <a:rPr lang="es-AR" sz="1800" b="1" dirty="0">
                <a:latin typeface="Times New Roman" panose="02020603050405020304" pitchFamily="18" charset="0"/>
                <a:cs typeface="Times New Roman" panose="02020603050405020304" pitchFamily="18" charset="0"/>
              </a:rPr>
              <a:t>Artículo 28</a:t>
            </a:r>
          </a:p>
          <a:p>
            <a:pPr marL="0" indent="0" algn="just">
              <a:buNone/>
            </a:pPr>
            <a:r>
              <a:rPr lang="es-AR" sz="1800" dirty="0">
                <a:latin typeface="Times New Roman" panose="02020603050405020304" pitchFamily="18" charset="0"/>
                <a:cs typeface="Times New Roman" panose="02020603050405020304" pitchFamily="18" charset="0"/>
              </a:rPr>
              <a:t>1. </a:t>
            </a:r>
            <a:r>
              <a:rPr lang="es-AR" sz="1800" u="sng" dirty="0">
                <a:latin typeface="Times New Roman" panose="02020603050405020304" pitchFamily="18" charset="0"/>
                <a:cs typeface="Times New Roman" panose="02020603050405020304" pitchFamily="18" charset="0"/>
              </a:rPr>
              <a:t>Los Estados Partes reconocen el derecho del niño a la educación </a:t>
            </a:r>
            <a:r>
              <a:rPr lang="es-AR" sz="1800" dirty="0">
                <a:latin typeface="Times New Roman" panose="02020603050405020304" pitchFamily="18" charset="0"/>
                <a:cs typeface="Times New Roman" panose="02020603050405020304" pitchFamily="18" charset="0"/>
              </a:rPr>
              <a:t>y, a fin de que se pueda ejercer progresivamente y en condiciones de igualdad de oportunidades ese derecho, deberán en particular:</a:t>
            </a:r>
          </a:p>
          <a:p>
            <a:pPr marL="0" indent="0" algn="just">
              <a:buNone/>
            </a:pPr>
            <a:r>
              <a:rPr lang="es-AR" sz="1800" dirty="0">
                <a:latin typeface="Times New Roman" panose="02020603050405020304" pitchFamily="18" charset="0"/>
                <a:cs typeface="Times New Roman" panose="02020603050405020304" pitchFamily="18" charset="0"/>
              </a:rPr>
              <a:t>a) Implantar la </a:t>
            </a:r>
            <a:r>
              <a:rPr lang="es-AR" sz="1800" u="sng" dirty="0">
                <a:latin typeface="Times New Roman" panose="02020603050405020304" pitchFamily="18" charset="0"/>
                <a:cs typeface="Times New Roman" panose="02020603050405020304" pitchFamily="18" charset="0"/>
              </a:rPr>
              <a:t>enseñanza primaria obligatoria y gratuita </a:t>
            </a:r>
            <a:r>
              <a:rPr lang="es-AR" sz="1800" dirty="0">
                <a:latin typeface="Times New Roman" panose="02020603050405020304" pitchFamily="18" charset="0"/>
                <a:cs typeface="Times New Roman" panose="02020603050405020304" pitchFamily="18" charset="0"/>
              </a:rPr>
              <a:t>para todos;</a:t>
            </a:r>
          </a:p>
          <a:p>
            <a:pPr marL="0" indent="0" algn="just">
              <a:buNone/>
            </a:pPr>
            <a:r>
              <a:rPr lang="es-AR" sz="1800" dirty="0">
                <a:latin typeface="Times New Roman" panose="02020603050405020304" pitchFamily="18" charset="0"/>
                <a:cs typeface="Times New Roman" panose="02020603050405020304" pitchFamily="18" charset="0"/>
              </a:rPr>
              <a:t>b) </a:t>
            </a:r>
            <a:r>
              <a:rPr lang="es-AR" sz="1800" u="sng" dirty="0">
                <a:latin typeface="Times New Roman" panose="02020603050405020304" pitchFamily="18" charset="0"/>
                <a:cs typeface="Times New Roman" panose="02020603050405020304" pitchFamily="18" charset="0"/>
              </a:rPr>
              <a:t>Fomentar</a:t>
            </a:r>
            <a:r>
              <a:rPr lang="es-AR" sz="1800" dirty="0">
                <a:latin typeface="Times New Roman" panose="02020603050405020304" pitchFamily="18" charset="0"/>
                <a:cs typeface="Times New Roman" panose="02020603050405020304" pitchFamily="18" charset="0"/>
              </a:rPr>
              <a:t> el desarrollo, en sus distintas formas, de </a:t>
            </a:r>
            <a:r>
              <a:rPr lang="es-AR" sz="1800" u="sng" dirty="0">
                <a:latin typeface="Times New Roman" panose="02020603050405020304" pitchFamily="18" charset="0"/>
                <a:cs typeface="Times New Roman" panose="02020603050405020304" pitchFamily="18" charset="0"/>
              </a:rPr>
              <a:t>la enseñanza secundaria, incluida la enseñanza general y profesional</a:t>
            </a:r>
            <a:r>
              <a:rPr lang="es-AR" sz="1800" dirty="0">
                <a:latin typeface="Times New Roman" panose="02020603050405020304" pitchFamily="18" charset="0"/>
                <a:cs typeface="Times New Roman" panose="02020603050405020304" pitchFamily="18" charset="0"/>
              </a:rPr>
              <a:t>, hacer que todos los niños dispongan de ella y tengan acceso a ella y adoptar medidas apropiadas tales como la implantación de la enseñanza gratuita y la concesión de asistencia financiera en caso de necesidad;</a:t>
            </a:r>
          </a:p>
          <a:p>
            <a:pPr marL="0" indent="0" algn="just">
              <a:buNone/>
            </a:pPr>
            <a:r>
              <a:rPr lang="es-AR" sz="1800" dirty="0">
                <a:latin typeface="Times New Roman" panose="02020603050405020304" pitchFamily="18" charset="0"/>
                <a:cs typeface="Times New Roman" panose="02020603050405020304" pitchFamily="18" charset="0"/>
              </a:rPr>
              <a:t>c) Hacer la </a:t>
            </a:r>
            <a:r>
              <a:rPr lang="es-AR" sz="1800" u="sng" dirty="0">
                <a:latin typeface="Times New Roman" panose="02020603050405020304" pitchFamily="18" charset="0"/>
                <a:cs typeface="Times New Roman" panose="02020603050405020304" pitchFamily="18" charset="0"/>
              </a:rPr>
              <a:t>enseñanza superior accesible a todos</a:t>
            </a:r>
            <a:r>
              <a:rPr lang="es-AR" sz="1800" dirty="0">
                <a:latin typeface="Times New Roman" panose="02020603050405020304" pitchFamily="18" charset="0"/>
                <a:cs typeface="Times New Roman" panose="02020603050405020304" pitchFamily="18" charset="0"/>
              </a:rPr>
              <a:t>, sobre la base de la capacidad, por cuantos medios sean apropiados;</a:t>
            </a:r>
          </a:p>
          <a:p>
            <a:pPr marL="0" indent="0" algn="just">
              <a:buNone/>
            </a:pPr>
            <a:r>
              <a:rPr lang="es-AR" sz="1800" dirty="0">
                <a:latin typeface="Times New Roman" panose="02020603050405020304" pitchFamily="18" charset="0"/>
                <a:cs typeface="Times New Roman" panose="02020603050405020304" pitchFamily="18" charset="0"/>
              </a:rPr>
              <a:t>d) Hacer que todos los niños dispongan de información y orientación en cuestiones educacionales y profesionales y tengan acceso a ellas;</a:t>
            </a:r>
          </a:p>
          <a:p>
            <a:pPr marL="0" indent="0" algn="just">
              <a:buNone/>
            </a:pPr>
            <a:r>
              <a:rPr lang="es-AR" sz="1800" dirty="0">
                <a:latin typeface="Times New Roman" panose="02020603050405020304" pitchFamily="18" charset="0"/>
                <a:cs typeface="Times New Roman" panose="02020603050405020304" pitchFamily="18" charset="0"/>
              </a:rPr>
              <a:t>e) Adoptar medidas para fomentar la asistencia regular a las escuelas y </a:t>
            </a:r>
            <a:r>
              <a:rPr lang="es-AR" sz="1800" u="sng" dirty="0">
                <a:latin typeface="Times New Roman" panose="02020603050405020304" pitchFamily="18" charset="0"/>
                <a:cs typeface="Times New Roman" panose="02020603050405020304" pitchFamily="18" charset="0"/>
              </a:rPr>
              <a:t>reducir las tasas de deserción escolar</a:t>
            </a:r>
            <a:r>
              <a:rPr lang="es-AR" sz="1800" dirty="0">
                <a:latin typeface="Times New Roman" panose="02020603050405020304" pitchFamily="18" charset="0"/>
                <a:cs typeface="Times New Roman" panose="02020603050405020304" pitchFamily="18" charset="0"/>
              </a:rPr>
              <a:t>.</a:t>
            </a:r>
          </a:p>
          <a:p>
            <a:pPr marL="0" indent="0" algn="just">
              <a:buNone/>
            </a:pPr>
            <a:r>
              <a:rPr lang="es-AR" sz="1800" dirty="0">
                <a:latin typeface="Times New Roman" panose="02020603050405020304" pitchFamily="18" charset="0"/>
                <a:cs typeface="Times New Roman" panose="02020603050405020304" pitchFamily="18" charset="0"/>
              </a:rPr>
              <a:t>2. Los Estados Partes adoptarán cuantas medidas sean adecuadas para velar por que la </a:t>
            </a:r>
            <a:r>
              <a:rPr lang="es-AR" sz="1800" u="sng" dirty="0">
                <a:latin typeface="Times New Roman" panose="02020603050405020304" pitchFamily="18" charset="0"/>
                <a:cs typeface="Times New Roman" panose="02020603050405020304" pitchFamily="18" charset="0"/>
              </a:rPr>
              <a:t>disciplina escolar se administre de modo compatible con la dignidad humana del niño</a:t>
            </a:r>
            <a:r>
              <a:rPr lang="es-AR" sz="1800" dirty="0">
                <a:latin typeface="Times New Roman" panose="02020603050405020304" pitchFamily="18" charset="0"/>
                <a:cs typeface="Times New Roman" panose="02020603050405020304" pitchFamily="18" charset="0"/>
              </a:rPr>
              <a:t> y de conformidad con la presente Convención.</a:t>
            </a:r>
          </a:p>
          <a:p>
            <a:pPr marL="0" indent="0" algn="just">
              <a:buNone/>
            </a:pPr>
            <a:r>
              <a:rPr lang="es-AR" sz="1800" dirty="0">
                <a:latin typeface="Times New Roman" panose="02020603050405020304" pitchFamily="18" charset="0"/>
                <a:cs typeface="Times New Roman" panose="02020603050405020304" pitchFamily="18" charset="0"/>
              </a:rPr>
              <a:t>3. Los Estados Partes </a:t>
            </a:r>
            <a:r>
              <a:rPr lang="es-AR" sz="1800" u="sng" dirty="0">
                <a:latin typeface="Times New Roman" panose="02020603050405020304" pitchFamily="18" charset="0"/>
                <a:cs typeface="Times New Roman" panose="02020603050405020304" pitchFamily="18" charset="0"/>
              </a:rPr>
              <a:t>fomentarán y alentarán la cooperación internacional en cuestiones de educación</a:t>
            </a:r>
            <a:r>
              <a:rPr lang="es-AR" sz="1800" dirty="0">
                <a:latin typeface="Times New Roman" panose="02020603050405020304" pitchFamily="18" charset="0"/>
                <a:cs typeface="Times New Roman" panose="02020603050405020304" pitchFamily="18" charset="0"/>
              </a:rPr>
              <a:t>, en particular a fin de contribuir a eliminar la ignorancia y el analfabetismo en todo el mundo y de facilitar el acceso a los conocimientos técnicos y a los métodos modernos de enseñanza. </a:t>
            </a:r>
            <a:r>
              <a:rPr lang="es-AR" sz="1800" u="sng" dirty="0">
                <a:latin typeface="Times New Roman" panose="02020603050405020304" pitchFamily="18" charset="0"/>
                <a:cs typeface="Times New Roman" panose="02020603050405020304" pitchFamily="18" charset="0"/>
              </a:rPr>
              <a:t>A este respecto, se tendrán especialmente en cuenta las necesidades de los países en desarrollo</a:t>
            </a:r>
            <a:r>
              <a:rPr lang="es-AR" sz="1800" dirty="0">
                <a:latin typeface="Times New Roman" panose="02020603050405020304" pitchFamily="18" charset="0"/>
                <a:cs typeface="Times New Roman" panose="02020603050405020304" pitchFamily="18" charset="0"/>
              </a:rPr>
              <a:t>.</a:t>
            </a:r>
            <a:endParaRPr lang="es-AR" sz="1800" dirty="0"/>
          </a:p>
        </p:txBody>
      </p:sp>
      <p:pic>
        <p:nvPicPr>
          <p:cNvPr id="4" name="Imagen 3">
            <a:extLst>
              <a:ext uri="{FF2B5EF4-FFF2-40B4-BE49-F238E27FC236}">
                <a16:creationId xmlns:a16="http://schemas.microsoft.com/office/drawing/2014/main" id="{88B8D8FE-AE04-4944-A79C-922E6A717FA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044140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6DEAD4-81A5-CD47-B69B-E4474D6C4E1C}"/>
              </a:ext>
            </a:extLst>
          </p:cNvPr>
          <p:cNvSpPr>
            <a:spLocks noGrp="1"/>
          </p:cNvSpPr>
          <p:nvPr>
            <p:ph type="title"/>
          </p:nvPr>
        </p:nvSpPr>
        <p:spPr>
          <a:xfrm>
            <a:off x="838200" y="365126"/>
            <a:ext cx="10515600" cy="315912"/>
          </a:xfrm>
        </p:spPr>
        <p:txBody>
          <a:bodyPr>
            <a:normAutofit fontScale="90000"/>
          </a:bodyPr>
          <a:lstStyle/>
          <a:p>
            <a:endParaRPr lang="es-AR" dirty="0"/>
          </a:p>
        </p:txBody>
      </p:sp>
      <p:sp>
        <p:nvSpPr>
          <p:cNvPr id="3" name="Marcador de contenido 2">
            <a:extLst>
              <a:ext uri="{FF2B5EF4-FFF2-40B4-BE49-F238E27FC236}">
                <a16:creationId xmlns:a16="http://schemas.microsoft.com/office/drawing/2014/main" id="{115C2D11-E99F-F441-B15E-89A8508580DD}"/>
              </a:ext>
            </a:extLst>
          </p:cNvPr>
          <p:cNvSpPr>
            <a:spLocks noGrp="1"/>
          </p:cNvSpPr>
          <p:nvPr>
            <p:ph idx="1"/>
          </p:nvPr>
        </p:nvSpPr>
        <p:spPr>
          <a:xfrm>
            <a:off x="838200" y="807522"/>
            <a:ext cx="10515600" cy="5369441"/>
          </a:xfrm>
        </p:spPr>
        <p:txBody>
          <a:bodyPr>
            <a:normAutofit fontScale="77500" lnSpcReduction="20000"/>
          </a:bodyPr>
          <a:lstStyle/>
          <a:p>
            <a:pPr marL="0" indent="0" algn="just">
              <a:buNone/>
            </a:pPr>
            <a:r>
              <a:rPr lang="es-AR" b="1" dirty="0">
                <a:latin typeface="Times New Roman" panose="02020603050405020304" pitchFamily="18" charset="0"/>
                <a:cs typeface="Times New Roman" panose="02020603050405020304" pitchFamily="18" charset="0"/>
              </a:rPr>
              <a:t>Artículo 29</a:t>
            </a:r>
          </a:p>
          <a:p>
            <a:pPr marL="0" indent="0" algn="just">
              <a:buNone/>
            </a:pPr>
            <a:r>
              <a:rPr lang="es-AR" dirty="0">
                <a:latin typeface="Times New Roman" panose="02020603050405020304" pitchFamily="18" charset="0"/>
                <a:cs typeface="Times New Roman" panose="02020603050405020304" pitchFamily="18" charset="0"/>
              </a:rPr>
              <a:t>1. Los </a:t>
            </a:r>
            <a:r>
              <a:rPr lang="es-AR" u="sng" dirty="0">
                <a:latin typeface="Times New Roman" panose="02020603050405020304" pitchFamily="18" charset="0"/>
                <a:cs typeface="Times New Roman" panose="02020603050405020304" pitchFamily="18" charset="0"/>
              </a:rPr>
              <a:t>Estados</a:t>
            </a:r>
            <a:r>
              <a:rPr lang="es-AR" dirty="0">
                <a:latin typeface="Times New Roman" panose="02020603050405020304" pitchFamily="18" charset="0"/>
                <a:cs typeface="Times New Roman" panose="02020603050405020304" pitchFamily="18" charset="0"/>
              </a:rPr>
              <a:t> Partes convienen en que la </a:t>
            </a:r>
            <a:r>
              <a:rPr lang="es-AR" u="sng" dirty="0">
                <a:latin typeface="Times New Roman" panose="02020603050405020304" pitchFamily="18" charset="0"/>
                <a:cs typeface="Times New Roman" panose="02020603050405020304" pitchFamily="18" charset="0"/>
              </a:rPr>
              <a:t>educación </a:t>
            </a:r>
            <a:r>
              <a:rPr lang="es-AR" dirty="0">
                <a:latin typeface="Times New Roman" panose="02020603050405020304" pitchFamily="18" charset="0"/>
                <a:cs typeface="Times New Roman" panose="02020603050405020304" pitchFamily="18" charset="0"/>
              </a:rPr>
              <a:t>del niño deberá estar </a:t>
            </a:r>
            <a:r>
              <a:rPr lang="es-AR" u="sng" dirty="0">
                <a:latin typeface="Times New Roman" panose="02020603050405020304" pitchFamily="18" charset="0"/>
                <a:cs typeface="Times New Roman" panose="02020603050405020304" pitchFamily="18" charset="0"/>
              </a:rPr>
              <a:t>encaminada</a:t>
            </a:r>
            <a:r>
              <a:rPr lang="es-AR" dirty="0">
                <a:latin typeface="Times New Roman" panose="02020603050405020304" pitchFamily="18" charset="0"/>
                <a:cs typeface="Times New Roman" panose="02020603050405020304" pitchFamily="18" charset="0"/>
              </a:rPr>
              <a:t> a:</a:t>
            </a:r>
          </a:p>
          <a:p>
            <a:pPr marL="0" indent="0" algn="just">
              <a:buNone/>
            </a:pPr>
            <a:r>
              <a:rPr lang="es-AR" dirty="0">
                <a:latin typeface="Times New Roman" panose="02020603050405020304" pitchFamily="18" charset="0"/>
                <a:cs typeface="Times New Roman" panose="02020603050405020304" pitchFamily="18" charset="0"/>
              </a:rPr>
              <a:t>a) </a:t>
            </a:r>
            <a:r>
              <a:rPr lang="es-AR" u="sng" dirty="0">
                <a:latin typeface="Times New Roman" panose="02020603050405020304" pitchFamily="18" charset="0"/>
                <a:cs typeface="Times New Roman" panose="02020603050405020304" pitchFamily="18" charset="0"/>
              </a:rPr>
              <a:t>Desarrollar la personalidad, las aptitudes y la capacidad mental y física </a:t>
            </a:r>
            <a:r>
              <a:rPr lang="es-AR" dirty="0">
                <a:latin typeface="Times New Roman" panose="02020603050405020304" pitchFamily="18" charset="0"/>
                <a:cs typeface="Times New Roman" panose="02020603050405020304" pitchFamily="18" charset="0"/>
              </a:rPr>
              <a:t>del niño hasta el máximo de sus posibilidades;</a:t>
            </a:r>
          </a:p>
          <a:p>
            <a:pPr marL="0" indent="0" algn="just">
              <a:buNone/>
            </a:pPr>
            <a:r>
              <a:rPr lang="es-AR" dirty="0">
                <a:latin typeface="Times New Roman" panose="02020603050405020304" pitchFamily="18" charset="0"/>
                <a:cs typeface="Times New Roman" panose="02020603050405020304" pitchFamily="18" charset="0"/>
              </a:rPr>
              <a:t>b) </a:t>
            </a:r>
            <a:r>
              <a:rPr lang="es-AR" u="sng" dirty="0">
                <a:latin typeface="Times New Roman" panose="02020603050405020304" pitchFamily="18" charset="0"/>
                <a:cs typeface="Times New Roman" panose="02020603050405020304" pitchFamily="18" charset="0"/>
              </a:rPr>
              <a:t>Inculcar al niño el respeto de los derechos humanos </a:t>
            </a:r>
            <a:r>
              <a:rPr lang="es-AR" dirty="0">
                <a:latin typeface="Times New Roman" panose="02020603050405020304" pitchFamily="18" charset="0"/>
                <a:cs typeface="Times New Roman" panose="02020603050405020304" pitchFamily="18" charset="0"/>
              </a:rPr>
              <a:t>y las libertades fundamentales y de los principios consagrados en la Carta de las Naciones Unidas;</a:t>
            </a:r>
          </a:p>
          <a:p>
            <a:pPr marL="0" indent="0" algn="just">
              <a:buNone/>
            </a:pPr>
            <a:r>
              <a:rPr lang="es-AR" dirty="0">
                <a:latin typeface="Times New Roman" panose="02020603050405020304" pitchFamily="18" charset="0"/>
                <a:cs typeface="Times New Roman" panose="02020603050405020304" pitchFamily="18" charset="0"/>
              </a:rPr>
              <a:t>c) Inculcar al niño </a:t>
            </a:r>
            <a:r>
              <a:rPr lang="es-AR" u="sng" dirty="0">
                <a:latin typeface="Times New Roman" panose="02020603050405020304" pitchFamily="18" charset="0"/>
                <a:cs typeface="Times New Roman" panose="02020603050405020304" pitchFamily="18" charset="0"/>
              </a:rPr>
              <a:t>el respeto de sus padres, de su propia identidad cultural, de su idioma y sus valores, de los valores nacionales del país en que vive</a:t>
            </a:r>
            <a:r>
              <a:rPr lang="es-AR" dirty="0">
                <a:latin typeface="Times New Roman" panose="02020603050405020304" pitchFamily="18" charset="0"/>
                <a:cs typeface="Times New Roman" panose="02020603050405020304" pitchFamily="18" charset="0"/>
              </a:rPr>
              <a:t>, del país de que sea originario y de las civilizaciones distintas de la suya;</a:t>
            </a:r>
          </a:p>
          <a:p>
            <a:pPr marL="0" indent="0" algn="just">
              <a:buNone/>
            </a:pPr>
            <a:r>
              <a:rPr lang="es-AR" dirty="0">
                <a:latin typeface="Times New Roman" panose="02020603050405020304" pitchFamily="18" charset="0"/>
                <a:cs typeface="Times New Roman" panose="02020603050405020304" pitchFamily="18" charset="0"/>
              </a:rPr>
              <a:t>d) </a:t>
            </a:r>
            <a:r>
              <a:rPr lang="es-AR" u="sng" dirty="0">
                <a:latin typeface="Times New Roman" panose="02020603050405020304" pitchFamily="18" charset="0"/>
                <a:cs typeface="Times New Roman" panose="02020603050405020304" pitchFamily="18" charset="0"/>
              </a:rPr>
              <a:t>Preparar al niño para asumir una vida responsable en una sociedad libre, con espíritu de comprensión, paz, tolerancia, igualdad de los sexos y amistad entre todos los pueblos, grupos étnicos, nacionales y religiosos y personas de origen indígena;</a:t>
            </a:r>
          </a:p>
          <a:p>
            <a:pPr marL="0" indent="0" algn="just">
              <a:buNone/>
            </a:pPr>
            <a:r>
              <a:rPr lang="es-AR" dirty="0">
                <a:latin typeface="Times New Roman" panose="02020603050405020304" pitchFamily="18" charset="0"/>
                <a:cs typeface="Times New Roman" panose="02020603050405020304" pitchFamily="18" charset="0"/>
              </a:rPr>
              <a:t>e) </a:t>
            </a:r>
            <a:r>
              <a:rPr lang="es-AR" u="sng" dirty="0">
                <a:latin typeface="Times New Roman" panose="02020603050405020304" pitchFamily="18" charset="0"/>
                <a:cs typeface="Times New Roman" panose="02020603050405020304" pitchFamily="18" charset="0"/>
              </a:rPr>
              <a:t>Inculcar al niño el respeto del medio ambiente natural</a:t>
            </a:r>
            <a:r>
              <a:rPr lang="es-AR" dirty="0">
                <a:latin typeface="Times New Roman" panose="02020603050405020304" pitchFamily="18" charset="0"/>
                <a:cs typeface="Times New Roman" panose="02020603050405020304" pitchFamily="18" charset="0"/>
              </a:rPr>
              <a:t>.</a:t>
            </a:r>
          </a:p>
          <a:p>
            <a:pPr marL="0" indent="0" algn="just">
              <a:buNone/>
            </a:pPr>
            <a:r>
              <a:rPr lang="es-AR" dirty="0">
                <a:latin typeface="Times New Roman" panose="02020603050405020304" pitchFamily="18" charset="0"/>
                <a:cs typeface="Times New Roman" panose="02020603050405020304" pitchFamily="18" charset="0"/>
              </a:rPr>
              <a:t>2. Nada de lo dispuesto en el presente artículo o en el artículo 28 se interpretará como una restricción de la libertad de los particulares y de las entidades para establecer y dirigir instituciones de enseñanza, a condición de que se respeten los principios enunciados en el párrafo 1 del presente artículo y de que la educación impartida en tales instituciones se ajuste a las normas mínimas que prescriba el Estado.</a:t>
            </a:r>
          </a:p>
        </p:txBody>
      </p:sp>
      <p:pic>
        <p:nvPicPr>
          <p:cNvPr id="4" name="Imagen 3">
            <a:extLst>
              <a:ext uri="{FF2B5EF4-FFF2-40B4-BE49-F238E27FC236}">
                <a16:creationId xmlns:a16="http://schemas.microsoft.com/office/drawing/2014/main" id="{D4971115-6616-654B-B4E1-6A3C256BCE2F}"/>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264856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A6ABF-A43C-0E4F-84F2-F3CB92F54BED}"/>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74DC3420-C496-C448-A1F2-9AD8BC97336F}"/>
              </a:ext>
            </a:extLst>
          </p:cNvPr>
          <p:cNvSpPr>
            <a:spLocks noGrp="1"/>
          </p:cNvSpPr>
          <p:nvPr>
            <p:ph idx="1"/>
          </p:nvPr>
        </p:nvSpPr>
        <p:spPr/>
        <p:txBody>
          <a:bodyPr>
            <a:normAutofit fontScale="92500" lnSpcReduction="20000"/>
          </a:bodyPr>
          <a:lstStyle/>
          <a:p>
            <a:pPr marL="0" indent="0" algn="just">
              <a:buNone/>
            </a:pPr>
            <a:r>
              <a:rPr lang="es-ES_tradnl" dirty="0">
                <a:latin typeface="Times New Roman" panose="02020603050405020304" pitchFamily="18" charset="0"/>
                <a:cs typeface="Times New Roman" panose="02020603050405020304" pitchFamily="18" charset="0"/>
              </a:rPr>
              <a:t>“La </a:t>
            </a:r>
            <a:r>
              <a:rPr lang="es-ES_tradnl" u="sng" dirty="0">
                <a:latin typeface="Times New Roman" panose="02020603050405020304" pitchFamily="18" charset="0"/>
                <a:cs typeface="Times New Roman" panose="02020603050405020304" pitchFamily="18" charset="0"/>
              </a:rPr>
              <a:t>OB </a:t>
            </a:r>
            <a:r>
              <a:rPr lang="es-ES_tradnl" u="sng" dirty="0" err="1">
                <a:latin typeface="Times New Roman" panose="02020603050405020304" pitchFamily="18" charset="0"/>
                <a:cs typeface="Times New Roman" panose="02020603050405020304" pitchFamily="18" charset="0"/>
              </a:rPr>
              <a:t>Nro</a:t>
            </a:r>
            <a:r>
              <a:rPr lang="es-ES_tradnl" u="sng" dirty="0">
                <a:latin typeface="Times New Roman" panose="02020603050405020304" pitchFamily="18" charset="0"/>
                <a:cs typeface="Times New Roman" panose="02020603050405020304" pitchFamily="18" charset="0"/>
              </a:rPr>
              <a:t> </a:t>
            </a:r>
            <a:r>
              <a:rPr lang="es-ES_tradnl" dirty="0">
                <a:latin typeface="Times New Roman" panose="02020603050405020304" pitchFamily="18" charset="0"/>
                <a:cs typeface="Times New Roman" panose="02020603050405020304" pitchFamily="18" charset="0"/>
              </a:rPr>
              <a:t>1 del Comité (DESC) imprime en el Punto 13: “se hace </a:t>
            </a:r>
            <a:r>
              <a:rPr lang="es-ES_tradnl" dirty="0" err="1">
                <a:latin typeface="Times New Roman" panose="02020603050405020304" pitchFamily="18" charset="0"/>
                <a:cs typeface="Times New Roman" panose="02020603050405020304" pitchFamily="18" charset="0"/>
              </a:rPr>
              <a:t>hincapie</a:t>
            </a:r>
            <a:r>
              <a:rPr lang="es-ES_tradnl" dirty="0">
                <a:latin typeface="Times New Roman" panose="02020603050405020304" pitchFamily="18" charset="0"/>
                <a:cs typeface="Times New Roman" panose="02020603050405020304" pitchFamily="18" charset="0"/>
              </a:rPr>
              <a:t>́ en la necesidad de planear e impartir la </a:t>
            </a:r>
            <a:r>
              <a:rPr lang="es-ES_tradnl" dirty="0" err="1">
                <a:latin typeface="Times New Roman" panose="02020603050405020304" pitchFamily="18" charset="0"/>
                <a:cs typeface="Times New Roman" panose="02020603050405020304" pitchFamily="18" charset="0"/>
              </a:rPr>
              <a:t>educación</a:t>
            </a:r>
            <a:r>
              <a:rPr lang="es-ES_tradnl" dirty="0">
                <a:latin typeface="Times New Roman" panose="02020603050405020304" pitchFamily="18" charset="0"/>
                <a:cs typeface="Times New Roman" panose="02020603050405020304" pitchFamily="18" charset="0"/>
              </a:rPr>
              <a:t> de manera que promueva y </a:t>
            </a:r>
            <a:r>
              <a:rPr lang="es-ES_tradnl" u="sng" dirty="0">
                <a:latin typeface="Times New Roman" panose="02020603050405020304" pitchFamily="18" charset="0"/>
                <a:cs typeface="Times New Roman" panose="02020603050405020304" pitchFamily="18" charset="0"/>
              </a:rPr>
              <a:t>refuerce</a:t>
            </a:r>
            <a:r>
              <a:rPr lang="es-ES_tradnl" dirty="0">
                <a:latin typeface="Times New Roman" panose="02020603050405020304" pitchFamily="18" charset="0"/>
                <a:cs typeface="Times New Roman" panose="02020603050405020304" pitchFamily="18" charset="0"/>
              </a:rPr>
              <a:t> la gama de </a:t>
            </a:r>
            <a:r>
              <a:rPr lang="es-ES_tradnl" u="sng" dirty="0">
                <a:latin typeface="Times New Roman" panose="02020603050405020304" pitchFamily="18" charset="0"/>
                <a:cs typeface="Times New Roman" panose="02020603050405020304" pitchFamily="18" charset="0"/>
              </a:rPr>
              <a:t>valores </a:t>
            </a:r>
            <a:r>
              <a:rPr lang="es-ES_tradnl" u="sng" dirty="0" err="1">
                <a:latin typeface="Times New Roman" panose="02020603050405020304" pitchFamily="18" charset="0"/>
                <a:cs typeface="Times New Roman" panose="02020603050405020304" pitchFamily="18" charset="0"/>
              </a:rPr>
              <a:t>éticos</a:t>
            </a:r>
            <a:r>
              <a:rPr lang="es-ES_tradnl" u="sng" dirty="0">
                <a:latin typeface="Times New Roman" panose="02020603050405020304" pitchFamily="18" charset="0"/>
                <a:cs typeface="Times New Roman" panose="02020603050405020304" pitchFamily="18" charset="0"/>
              </a:rPr>
              <a:t> concretos consagrados en la </a:t>
            </a:r>
            <a:r>
              <a:rPr lang="es-ES_tradnl" u="sng" dirty="0" err="1">
                <a:latin typeface="Times New Roman" panose="02020603050405020304" pitchFamily="18" charset="0"/>
                <a:cs typeface="Times New Roman" panose="02020603050405020304" pitchFamily="18" charset="0"/>
              </a:rPr>
              <a:t>Convención</a:t>
            </a:r>
            <a:r>
              <a:rPr lang="es-ES_tradnl" dirty="0">
                <a:latin typeface="Times New Roman" panose="02020603050405020304" pitchFamily="18" charset="0"/>
                <a:cs typeface="Times New Roman" panose="02020603050405020304" pitchFamily="18" charset="0"/>
              </a:rPr>
              <a:t>, entre ellos </a:t>
            </a:r>
            <a:r>
              <a:rPr lang="es-ES_tradnl" u="sng" dirty="0">
                <a:latin typeface="Times New Roman" panose="02020603050405020304" pitchFamily="18" charset="0"/>
                <a:cs typeface="Times New Roman" panose="02020603050405020304" pitchFamily="18" charset="0"/>
              </a:rPr>
              <a:t>la </a:t>
            </a:r>
            <a:r>
              <a:rPr lang="es-ES_tradnl" u="sng" dirty="0" err="1">
                <a:latin typeface="Times New Roman" panose="02020603050405020304" pitchFamily="18" charset="0"/>
                <a:cs typeface="Times New Roman" panose="02020603050405020304" pitchFamily="18" charset="0"/>
              </a:rPr>
              <a:t>educación</a:t>
            </a:r>
            <a:r>
              <a:rPr lang="es-ES_tradnl" u="sng" dirty="0">
                <a:latin typeface="Times New Roman" panose="02020603050405020304" pitchFamily="18" charset="0"/>
                <a:cs typeface="Times New Roman" panose="02020603050405020304" pitchFamily="18" charset="0"/>
              </a:rPr>
              <a:t> para la paz, la tolerancia y el respeto del medio ambiente, de forma integrada y </a:t>
            </a:r>
            <a:r>
              <a:rPr lang="es-ES_tradnl" u="sng" dirty="0" err="1">
                <a:latin typeface="Times New Roman" panose="02020603050405020304" pitchFamily="18" charset="0"/>
                <a:cs typeface="Times New Roman" panose="02020603050405020304" pitchFamily="18" charset="0"/>
              </a:rPr>
              <a:t>holística</a:t>
            </a:r>
            <a:r>
              <a:rPr lang="es-ES_tradnl" u="sng" dirty="0">
                <a:latin typeface="Times New Roman" panose="02020603050405020304" pitchFamily="18" charset="0"/>
                <a:cs typeface="Times New Roman" panose="02020603050405020304" pitchFamily="18" charset="0"/>
              </a:rPr>
              <a:t> </a:t>
            </a:r>
            <a:r>
              <a:rPr lang="es-ES_tradnl" dirty="0">
                <a:latin typeface="Times New Roman" panose="02020603050405020304" pitchFamily="18" charset="0"/>
                <a:cs typeface="Times New Roman" panose="02020603050405020304" pitchFamily="18" charset="0"/>
              </a:rPr>
              <a:t>(…) A este respecto, </a:t>
            </a:r>
            <a:r>
              <a:rPr lang="es-ES_tradnl" u="sng" dirty="0">
                <a:latin typeface="Times New Roman" panose="02020603050405020304" pitchFamily="18" charset="0"/>
                <a:cs typeface="Times New Roman" panose="02020603050405020304" pitchFamily="18" charset="0"/>
              </a:rPr>
              <a:t>la </a:t>
            </a:r>
            <a:r>
              <a:rPr lang="es-ES_tradnl" u="sng" dirty="0" err="1">
                <a:latin typeface="Times New Roman" panose="02020603050405020304" pitchFamily="18" charset="0"/>
                <a:cs typeface="Times New Roman" panose="02020603050405020304" pitchFamily="18" charset="0"/>
              </a:rPr>
              <a:t>educación</a:t>
            </a:r>
            <a:r>
              <a:rPr lang="es-ES_tradnl" u="sng" dirty="0">
                <a:latin typeface="Times New Roman" panose="02020603050405020304" pitchFamily="18" charset="0"/>
                <a:cs typeface="Times New Roman" panose="02020603050405020304" pitchFamily="18" charset="0"/>
              </a:rPr>
              <a:t> debe tener lugar en el seno de la familia, pero </a:t>
            </a:r>
            <a:r>
              <a:rPr lang="es-ES_tradnl" u="sng" dirty="0" err="1">
                <a:latin typeface="Times New Roman" panose="02020603050405020304" pitchFamily="18" charset="0"/>
                <a:cs typeface="Times New Roman" panose="02020603050405020304" pitchFamily="18" charset="0"/>
              </a:rPr>
              <a:t>también</a:t>
            </a:r>
            <a:r>
              <a:rPr lang="es-ES_tradnl" u="sng" dirty="0">
                <a:latin typeface="Times New Roman" panose="02020603050405020304" pitchFamily="18" charset="0"/>
                <a:cs typeface="Times New Roman" panose="02020603050405020304" pitchFamily="18" charset="0"/>
              </a:rPr>
              <a:t> les corresponde un importante papel a las escuelas y a las comunidades</a:t>
            </a:r>
            <a:r>
              <a:rPr lang="es-ES_tradnl" dirty="0">
                <a:latin typeface="Times New Roman" panose="02020603050405020304" pitchFamily="18" charset="0"/>
                <a:cs typeface="Times New Roman" panose="02020603050405020304" pitchFamily="18" charset="0"/>
              </a:rPr>
              <a:t>. Por ejemplo, para inculcar el respeto del medio ambiente, la </a:t>
            </a:r>
            <a:r>
              <a:rPr lang="es-ES_tradnl" dirty="0" err="1">
                <a:latin typeface="Times New Roman" panose="02020603050405020304" pitchFamily="18" charset="0"/>
                <a:cs typeface="Times New Roman" panose="02020603050405020304" pitchFamily="18" charset="0"/>
              </a:rPr>
              <a:t>educación</a:t>
            </a:r>
            <a:r>
              <a:rPr lang="es-ES_tradnl" dirty="0">
                <a:latin typeface="Times New Roman" panose="02020603050405020304" pitchFamily="18" charset="0"/>
                <a:cs typeface="Times New Roman" panose="02020603050405020304" pitchFamily="18" charset="0"/>
              </a:rPr>
              <a:t> debe relacionar las cuestiones ambientales y de desarrollo sostenible con cuestiones </a:t>
            </a:r>
            <a:r>
              <a:rPr lang="es-ES_tradnl" dirty="0" err="1">
                <a:latin typeface="Times New Roman" panose="02020603050405020304" pitchFamily="18" charset="0"/>
                <a:cs typeface="Times New Roman" panose="02020603050405020304" pitchFamily="18" charset="0"/>
              </a:rPr>
              <a:t>socioeconómicas</a:t>
            </a:r>
            <a:r>
              <a:rPr lang="es-ES_tradnl" dirty="0">
                <a:latin typeface="Times New Roman" panose="02020603050405020304" pitchFamily="18" charset="0"/>
                <a:cs typeface="Times New Roman" panose="02020603050405020304" pitchFamily="18" charset="0"/>
              </a:rPr>
              <a:t>, socioculturales y </a:t>
            </a:r>
            <a:r>
              <a:rPr lang="es-ES_tradnl" dirty="0" err="1">
                <a:latin typeface="Times New Roman" panose="02020603050405020304" pitchFamily="18" charset="0"/>
                <a:cs typeface="Times New Roman" panose="02020603050405020304" pitchFamily="18" charset="0"/>
              </a:rPr>
              <a:t>demográficas</a:t>
            </a:r>
            <a:r>
              <a:rPr lang="es-ES_tradnl" dirty="0">
                <a:latin typeface="Times New Roman" panose="02020603050405020304" pitchFamily="18" charset="0"/>
                <a:cs typeface="Times New Roman" panose="02020603050405020304" pitchFamily="18" charset="0"/>
              </a:rPr>
              <a:t>. Del mismo modo, el respeto del medio ambiente ha de </a:t>
            </a:r>
            <a:r>
              <a:rPr lang="es-ES_tradnl" dirty="0" err="1">
                <a:latin typeface="Times New Roman" panose="02020603050405020304" pitchFamily="18" charset="0"/>
                <a:cs typeface="Times New Roman" panose="02020603050405020304" pitchFamily="18" charset="0"/>
              </a:rPr>
              <a:t>enseñarse</a:t>
            </a:r>
            <a:r>
              <a:rPr lang="es-ES_tradnl" dirty="0">
                <a:latin typeface="Times New Roman" panose="02020603050405020304" pitchFamily="18" charset="0"/>
                <a:cs typeface="Times New Roman" panose="02020603050405020304" pitchFamily="18" charset="0"/>
              </a:rPr>
              <a:t> a los </a:t>
            </a:r>
            <a:r>
              <a:rPr lang="es-ES_tradnl" dirty="0" err="1">
                <a:latin typeface="Times New Roman" panose="02020603050405020304" pitchFamily="18" charset="0"/>
                <a:cs typeface="Times New Roman" panose="02020603050405020304" pitchFamily="18" charset="0"/>
              </a:rPr>
              <a:t>niños</a:t>
            </a:r>
            <a:r>
              <a:rPr lang="es-ES_tradnl" dirty="0">
                <a:latin typeface="Times New Roman" panose="02020603050405020304" pitchFamily="18" charset="0"/>
                <a:cs typeface="Times New Roman" panose="02020603050405020304" pitchFamily="18" charset="0"/>
              </a:rPr>
              <a:t> en el hogar, en la escuela y en la comunidad y hacerse extensivo a problemas nacionales e internacionales, y </a:t>
            </a:r>
            <a:r>
              <a:rPr lang="es-ES_tradnl" u="sng" dirty="0">
                <a:latin typeface="Times New Roman" panose="02020603050405020304" pitchFamily="18" charset="0"/>
                <a:cs typeface="Times New Roman" panose="02020603050405020304" pitchFamily="18" charset="0"/>
              </a:rPr>
              <a:t>se ha de hacer participar activamente a los </a:t>
            </a:r>
            <a:r>
              <a:rPr lang="es-ES_tradnl" u="sng" dirty="0" err="1">
                <a:latin typeface="Times New Roman" panose="02020603050405020304" pitchFamily="18" charset="0"/>
                <a:cs typeface="Times New Roman" panose="02020603050405020304" pitchFamily="18" charset="0"/>
              </a:rPr>
              <a:t>niños</a:t>
            </a:r>
            <a:r>
              <a:rPr lang="es-ES_tradnl" u="sng" dirty="0">
                <a:latin typeface="Times New Roman" panose="02020603050405020304" pitchFamily="18" charset="0"/>
                <a:cs typeface="Times New Roman" panose="02020603050405020304" pitchFamily="18" charset="0"/>
              </a:rPr>
              <a:t> en proyectos ambientales locales, regionales o mundiales</a:t>
            </a:r>
            <a:r>
              <a:rPr lang="es-ES_tradnl" dirty="0">
                <a:latin typeface="Times New Roman" panose="02020603050405020304" pitchFamily="18" charset="0"/>
                <a:cs typeface="Times New Roman" panose="02020603050405020304" pitchFamily="18" charset="0"/>
              </a:rPr>
              <a:t>”.</a:t>
            </a:r>
            <a:endParaRPr lang="es-AR"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691A30BC-D7A6-7B4C-8F5A-B60A54A645F6}"/>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548857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BAB8F-F198-6C4C-98B6-F7721A00B944}"/>
              </a:ext>
            </a:extLst>
          </p:cNvPr>
          <p:cNvSpPr>
            <a:spLocks noGrp="1"/>
          </p:cNvSpPr>
          <p:nvPr>
            <p:ph type="title"/>
          </p:nvPr>
        </p:nvSpPr>
        <p:spPr/>
        <p:txBody>
          <a:bodyPr>
            <a:normAutofit/>
          </a:bodyPr>
          <a:lstStyle/>
          <a:p>
            <a:r>
              <a:rPr lang="es-ES_tradnl" sz="2000" dirty="0">
                <a:latin typeface="Times New Roman" panose="02020603050405020304" pitchFamily="18" charset="0"/>
                <a:cs typeface="Times New Roman" panose="02020603050405020304" pitchFamily="18" charset="0"/>
              </a:rPr>
              <a:t>Romano Carlos (2018). “Comunidad Organizada, Niñez y Derechos Humanos”. Ed QP</a:t>
            </a:r>
            <a:endParaRPr lang="es-AR" sz="20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14394272-0DF7-A044-A596-9091E0F779F4}"/>
              </a:ext>
            </a:extLst>
          </p:cNvPr>
          <p:cNvSpPr>
            <a:spLocks noGrp="1"/>
          </p:cNvSpPr>
          <p:nvPr>
            <p:ph idx="1"/>
          </p:nvPr>
        </p:nvSpPr>
        <p:spPr/>
        <p:txBody>
          <a:bodyPr>
            <a:normAutofit lnSpcReduction="10000"/>
          </a:bodyPr>
          <a:lstStyle/>
          <a:p>
            <a:pPr marL="0" indent="0" algn="just">
              <a:buNone/>
            </a:pPr>
            <a:r>
              <a:rPr lang="es-AR" dirty="0">
                <a:latin typeface="Times New Roman" panose="02020603050405020304" pitchFamily="18" charset="0"/>
                <a:cs typeface="Times New Roman" panose="02020603050405020304" pitchFamily="18" charset="0"/>
              </a:rPr>
              <a:t>“En el Punto 22 de la OB 1 el </a:t>
            </a:r>
            <a:r>
              <a:rPr lang="es-AR" dirty="0" err="1">
                <a:latin typeface="Times New Roman" panose="02020603050405020304" pitchFamily="18" charset="0"/>
                <a:cs typeface="Times New Roman" panose="02020603050405020304" pitchFamily="18" charset="0"/>
              </a:rPr>
              <a:t>Comite</a:t>
            </a:r>
            <a:r>
              <a:rPr lang="es-AR" dirty="0">
                <a:latin typeface="Times New Roman" panose="02020603050405020304" pitchFamily="18" charset="0"/>
                <a:cs typeface="Times New Roman" panose="02020603050405020304" pitchFamily="18" charset="0"/>
              </a:rPr>
              <a:t>́ exhorta a los Estados Partes a prestar </a:t>
            </a:r>
            <a:r>
              <a:rPr lang="es-AR" dirty="0" err="1">
                <a:latin typeface="Times New Roman" panose="02020603050405020304" pitchFamily="18" charset="0"/>
                <a:cs typeface="Times New Roman" panose="02020603050405020304" pitchFamily="18" charset="0"/>
              </a:rPr>
              <a:t>más</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atención</a:t>
            </a:r>
            <a:r>
              <a:rPr lang="es-AR" dirty="0">
                <a:latin typeface="Times New Roman" panose="02020603050405020304" pitchFamily="18" charset="0"/>
                <a:cs typeface="Times New Roman" panose="02020603050405020304" pitchFamily="18" charset="0"/>
              </a:rPr>
              <a:t> a la </a:t>
            </a:r>
            <a:r>
              <a:rPr lang="es-AR" dirty="0" err="1">
                <a:latin typeface="Times New Roman" panose="02020603050405020304" pitchFamily="18" charset="0"/>
                <a:cs typeface="Times New Roman" panose="02020603050405020304" pitchFamily="18" charset="0"/>
              </a:rPr>
              <a:t>educación</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considerándola</a:t>
            </a:r>
            <a:r>
              <a:rPr lang="es-AR" dirty="0">
                <a:latin typeface="Times New Roman" panose="02020603050405020304" pitchFamily="18" charset="0"/>
                <a:cs typeface="Times New Roman" panose="02020603050405020304" pitchFamily="18" charset="0"/>
              </a:rPr>
              <a:t> como un proceso </a:t>
            </a:r>
            <a:r>
              <a:rPr lang="es-AR" dirty="0" err="1">
                <a:latin typeface="Times New Roman" panose="02020603050405020304" pitchFamily="18" charset="0"/>
                <a:cs typeface="Times New Roman" panose="02020603050405020304" pitchFamily="18" charset="0"/>
              </a:rPr>
              <a:t>dinámico</a:t>
            </a:r>
            <a:r>
              <a:rPr lang="es-AR" dirty="0">
                <a:latin typeface="Times New Roman" panose="02020603050405020304" pitchFamily="18" charset="0"/>
                <a:cs typeface="Times New Roman" panose="02020603050405020304" pitchFamily="18" charset="0"/>
              </a:rPr>
              <a:t> (…). A este respecto, </a:t>
            </a:r>
            <a:r>
              <a:rPr lang="es-AR" u="sng" dirty="0">
                <a:latin typeface="Times New Roman" panose="02020603050405020304" pitchFamily="18" charset="0"/>
                <a:cs typeface="Times New Roman" panose="02020603050405020304" pitchFamily="18" charset="0"/>
              </a:rPr>
              <a:t>el </a:t>
            </a:r>
            <a:r>
              <a:rPr lang="es-AR" u="sng" dirty="0" err="1">
                <a:latin typeface="Times New Roman" panose="02020603050405020304" pitchFamily="18" charset="0"/>
                <a:cs typeface="Times New Roman" panose="02020603050405020304" pitchFamily="18" charset="0"/>
              </a:rPr>
              <a:t>Comite</a:t>
            </a:r>
            <a:r>
              <a:rPr lang="es-AR" u="sng" dirty="0">
                <a:latin typeface="Times New Roman" panose="02020603050405020304" pitchFamily="18" charset="0"/>
                <a:cs typeface="Times New Roman" panose="02020603050405020304" pitchFamily="18" charset="0"/>
              </a:rPr>
              <a:t>́ destaca el papel de la </a:t>
            </a:r>
            <a:r>
              <a:rPr lang="es-AR" u="sng" dirty="0" err="1">
                <a:latin typeface="Times New Roman" panose="02020603050405020304" pitchFamily="18" charset="0"/>
                <a:cs typeface="Times New Roman" panose="02020603050405020304" pitchFamily="18" charset="0"/>
              </a:rPr>
              <a:t>supervisión</a:t>
            </a:r>
            <a:r>
              <a:rPr lang="es-AR" u="sng" dirty="0">
                <a:latin typeface="Times New Roman" panose="02020603050405020304" pitchFamily="18" charset="0"/>
                <a:cs typeface="Times New Roman" panose="02020603050405020304" pitchFamily="18" charset="0"/>
              </a:rPr>
              <a:t> a escala nacional que trata de garantizar que los </a:t>
            </a:r>
            <a:r>
              <a:rPr lang="es-AR" u="sng" dirty="0" err="1">
                <a:latin typeface="Times New Roman" panose="02020603050405020304" pitchFamily="18" charset="0"/>
                <a:cs typeface="Times New Roman" panose="02020603050405020304" pitchFamily="18" charset="0"/>
              </a:rPr>
              <a:t>niños</a:t>
            </a:r>
            <a:r>
              <a:rPr lang="es-AR" u="sng" dirty="0">
                <a:latin typeface="Times New Roman" panose="02020603050405020304" pitchFamily="18" charset="0"/>
                <a:cs typeface="Times New Roman" panose="02020603050405020304" pitchFamily="18" charset="0"/>
              </a:rPr>
              <a:t>, los padres y los maestros puedan participar en las decisiones relativas a la </a:t>
            </a:r>
            <a:r>
              <a:rPr lang="es-AR" u="sng" dirty="0" err="1">
                <a:latin typeface="Times New Roman" panose="02020603050405020304" pitchFamily="18" charset="0"/>
                <a:cs typeface="Times New Roman" panose="02020603050405020304" pitchFamily="18" charset="0"/>
              </a:rPr>
              <a:t>educación</a:t>
            </a:r>
            <a:r>
              <a:rPr lang="es-AR" dirty="0">
                <a:latin typeface="Times New Roman" panose="02020603050405020304" pitchFamily="18" charset="0"/>
                <a:cs typeface="Times New Roman" panose="02020603050405020304" pitchFamily="18" charset="0"/>
              </a:rPr>
              <a:t>”. En el año 2001 esa Observación General </a:t>
            </a:r>
            <a:r>
              <a:rPr lang="es-AR" dirty="0" err="1">
                <a:latin typeface="Times New Roman" panose="02020603050405020304" pitchFamily="18" charset="0"/>
                <a:cs typeface="Times New Roman" panose="02020603050405020304" pitchFamily="18" charset="0"/>
              </a:rPr>
              <a:t>Nro</a:t>
            </a:r>
            <a:r>
              <a:rPr lang="es-AR" dirty="0">
                <a:latin typeface="Times New Roman" panose="02020603050405020304" pitchFamily="18" charset="0"/>
                <a:cs typeface="Times New Roman" panose="02020603050405020304" pitchFamily="18" charset="0"/>
              </a:rPr>
              <a:t> 1 constituye una preocupación sobre los Artículos 28 y 29 de la Convención Sobre los Derechos del Niño, y a la vez expresa  consignas claras nunca bien atendidas. </a:t>
            </a:r>
          </a:p>
          <a:p>
            <a:pPr marL="0" indent="0" algn="just">
              <a:buNone/>
            </a:pPr>
            <a:r>
              <a:rPr lang="es-AR" dirty="0">
                <a:latin typeface="Times New Roman" panose="02020603050405020304" pitchFamily="18" charset="0"/>
                <a:cs typeface="Times New Roman" panose="02020603050405020304" pitchFamily="18" charset="0"/>
              </a:rPr>
              <a:t>Habla de </a:t>
            </a:r>
            <a:r>
              <a:rPr lang="es-AR" u="sng" dirty="0">
                <a:latin typeface="Times New Roman" panose="02020603050405020304" pitchFamily="18" charset="0"/>
                <a:cs typeface="Times New Roman" panose="02020603050405020304" pitchFamily="18" charset="0"/>
              </a:rPr>
              <a:t>educar para la vida, el respeto, la paz, y de atender “la casa común</a:t>
            </a:r>
            <a:r>
              <a:rPr lang="es-AR" dirty="0">
                <a:latin typeface="Times New Roman" panose="02020603050405020304" pitchFamily="18" charset="0"/>
                <a:cs typeface="Times New Roman" panose="02020603050405020304" pitchFamily="18" charset="0"/>
              </a:rPr>
              <a:t>”.</a:t>
            </a:r>
          </a:p>
          <a:p>
            <a:pPr marL="0" indent="0">
              <a:buNone/>
            </a:pPr>
            <a:endParaRPr lang="es-AR" dirty="0"/>
          </a:p>
        </p:txBody>
      </p:sp>
      <p:pic>
        <p:nvPicPr>
          <p:cNvPr id="4" name="Imagen 3">
            <a:extLst>
              <a:ext uri="{FF2B5EF4-FFF2-40B4-BE49-F238E27FC236}">
                <a16:creationId xmlns:a16="http://schemas.microsoft.com/office/drawing/2014/main" id="{A4F4CF1C-C656-024F-9C41-B93C50B92BEB}"/>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1603760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58DD69-A892-DB46-80A4-C897F8742B23}"/>
              </a:ext>
            </a:extLst>
          </p:cNvPr>
          <p:cNvSpPr>
            <a:spLocks noGrp="1"/>
          </p:cNvSpPr>
          <p:nvPr>
            <p:ph type="title"/>
          </p:nvPr>
        </p:nvSpPr>
        <p:spPr/>
        <p:txBody>
          <a:bodyPr>
            <a:normAutofit/>
          </a:bodyPr>
          <a:lstStyle/>
          <a:p>
            <a:r>
              <a:rPr lang="es-AR" sz="2800" dirty="0">
                <a:latin typeface="Times New Roman" panose="02020603050405020304" pitchFamily="18" charset="0"/>
                <a:cs typeface="Times New Roman" panose="02020603050405020304" pitchFamily="18" charset="0"/>
              </a:rPr>
              <a:t>Dónde focalizar  y cómo la información?: </a:t>
            </a:r>
            <a:br>
              <a:rPr lang="es-AR" sz="2800" dirty="0">
                <a:latin typeface="Times New Roman" panose="02020603050405020304" pitchFamily="18" charset="0"/>
                <a:cs typeface="Times New Roman" panose="02020603050405020304" pitchFamily="18" charset="0"/>
              </a:rPr>
            </a:br>
            <a:r>
              <a:rPr lang="es-AR" sz="2800" dirty="0">
                <a:latin typeface="Times New Roman" panose="02020603050405020304" pitchFamily="18" charset="0"/>
                <a:cs typeface="Times New Roman" panose="02020603050405020304" pitchFamily="18" charset="0"/>
              </a:rPr>
              <a:t>“El 12/04/21 el titular de la ONU…”</a:t>
            </a:r>
            <a:endParaRPr lang="es-AR" sz="2800" dirty="0"/>
          </a:p>
        </p:txBody>
      </p:sp>
      <p:sp>
        <p:nvSpPr>
          <p:cNvPr id="3" name="Marcador de contenido 2">
            <a:extLst>
              <a:ext uri="{FF2B5EF4-FFF2-40B4-BE49-F238E27FC236}">
                <a16:creationId xmlns:a16="http://schemas.microsoft.com/office/drawing/2014/main" id="{CDA8C1B3-8F35-0B49-8ED2-7200B70B0D69}"/>
              </a:ext>
            </a:extLst>
          </p:cNvPr>
          <p:cNvSpPr>
            <a:spLocks noGrp="1"/>
          </p:cNvSpPr>
          <p:nvPr>
            <p:ph idx="1"/>
          </p:nvPr>
        </p:nvSpPr>
        <p:spPr/>
        <p:txBody>
          <a:bodyPr>
            <a:normAutofit fontScale="92500" lnSpcReduction="10000"/>
          </a:bodyPr>
          <a:lstStyle/>
          <a:p>
            <a:pPr marL="0" indent="0" algn="just">
              <a:buNone/>
            </a:pPr>
            <a:r>
              <a:rPr lang="es-AR" dirty="0">
                <a:latin typeface="Times New Roman" panose="02020603050405020304" pitchFamily="18" charset="0"/>
                <a:cs typeface="Times New Roman" panose="02020603050405020304" pitchFamily="18" charset="0"/>
              </a:rPr>
              <a:t>Antonio </a:t>
            </a:r>
            <a:r>
              <a:rPr lang="es-AR" dirty="0" err="1">
                <a:latin typeface="Times New Roman" panose="02020603050405020304" pitchFamily="18" charset="0"/>
                <a:cs typeface="Times New Roman" panose="02020603050405020304" pitchFamily="18" charset="0"/>
              </a:rPr>
              <a:t>Guterres</a:t>
            </a:r>
            <a:r>
              <a:rPr lang="es-AR" dirty="0">
                <a:latin typeface="Times New Roman" panose="02020603050405020304" pitchFamily="18" charset="0"/>
                <a:cs typeface="Times New Roman" panose="02020603050405020304" pitchFamily="18" charset="0"/>
              </a:rPr>
              <a:t> señaló que en el último año se ha producido un aumento de cinco billones de dólares en el patrimonio de los más ricos del mundo y urge a un cambio de paradigma económico para lograr alcanzar un desarrollo sostenible y evitar una crisis de larga duración. El titular de la ONU señaló que la recuperación de la pandemia y el impulso necesario para una respuesta global equitativa al momento que vivimos están poniendo a prueba el multilateralismo, una asignatura que hasta el momento </a:t>
            </a:r>
            <a:r>
              <a:rPr lang="es-AR" dirty="0" err="1">
                <a:latin typeface="Times New Roman" panose="02020603050405020304" pitchFamily="18" charset="0"/>
                <a:cs typeface="Times New Roman" panose="02020603050405020304" pitchFamily="18" charset="0"/>
              </a:rPr>
              <a:t>Guterres</a:t>
            </a:r>
            <a:r>
              <a:rPr lang="es-AR" dirty="0">
                <a:latin typeface="Times New Roman" panose="02020603050405020304" pitchFamily="18" charset="0"/>
                <a:cs typeface="Times New Roman" panose="02020603050405020304" pitchFamily="18" charset="0"/>
              </a:rPr>
              <a:t> considera fracasada. También destaca la necesidad de una distribución equitativa de las vacunas que hasta ahora está siendo sumamente desigual, e instó a los gobiernos a que consideren la posibilidad de aplicar un impuesto de solidaridad o sobre la riqueza a quienes se han beneficiado durante la pandemia, para reducir las desigualdades extremas.</a:t>
            </a:r>
          </a:p>
          <a:p>
            <a:pPr marL="0" indent="0">
              <a:buNone/>
            </a:pPr>
            <a:endParaRPr lang="es-AR" dirty="0"/>
          </a:p>
        </p:txBody>
      </p:sp>
    </p:spTree>
    <p:extLst>
      <p:ext uri="{BB962C8B-B14F-4D97-AF65-F5344CB8AC3E}">
        <p14:creationId xmlns:p14="http://schemas.microsoft.com/office/powerpoint/2010/main" val="2422475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67076-6F57-A04C-A112-5B4566537FFF}"/>
              </a:ext>
            </a:extLst>
          </p:cNvPr>
          <p:cNvSpPr>
            <a:spLocks noGrp="1"/>
          </p:cNvSpPr>
          <p:nvPr>
            <p:ph type="title"/>
          </p:nvPr>
        </p:nvSpPr>
        <p:spPr>
          <a:xfrm>
            <a:off x="541317" y="-662782"/>
            <a:ext cx="10515600" cy="1325563"/>
          </a:xfrm>
        </p:spPr>
        <p:txBody>
          <a:bodyPr>
            <a:normAutofit/>
          </a:bodyPr>
          <a:lstStyle/>
          <a:p>
            <a:endParaRPr lang="es-AR" sz="2400" dirty="0">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6FB88856-AED2-3B4A-9058-308D34EEB970}"/>
              </a:ext>
            </a:extLst>
          </p:cNvPr>
          <p:cNvSpPr>
            <a:spLocks noGrp="1"/>
          </p:cNvSpPr>
          <p:nvPr>
            <p:ph idx="1"/>
          </p:nvPr>
        </p:nvSpPr>
        <p:spPr>
          <a:xfrm>
            <a:off x="838200" y="748145"/>
            <a:ext cx="10515600" cy="5428818"/>
          </a:xfrm>
        </p:spPr>
        <p:txBody>
          <a:bodyPr>
            <a:normAutofit lnSpcReduction="10000"/>
          </a:bodyPr>
          <a:lstStyle/>
          <a:p>
            <a:pPr marL="0" indent="0" algn="just">
              <a:buNone/>
            </a:pPr>
            <a:r>
              <a:rPr lang="es-AR" dirty="0">
                <a:latin typeface="Times New Roman" panose="02020603050405020304" pitchFamily="18" charset="0"/>
                <a:cs typeface="Times New Roman" panose="02020603050405020304" pitchFamily="18" charset="0"/>
              </a:rPr>
              <a:t>Dónde focalizar y cómo la información?:</a:t>
            </a:r>
          </a:p>
          <a:p>
            <a:pPr marL="0" indent="0" algn="just">
              <a:buNone/>
            </a:pPr>
            <a:r>
              <a:rPr lang="es-AR" dirty="0">
                <a:latin typeface="Times New Roman" panose="02020603050405020304" pitchFamily="18" charset="0"/>
                <a:cs typeface="Times New Roman" panose="02020603050405020304" pitchFamily="18" charset="0"/>
              </a:rPr>
              <a:t>“</a:t>
            </a:r>
            <a:r>
              <a:rPr lang="es-AR" dirty="0" err="1">
                <a:latin typeface="Times New Roman" panose="02020603050405020304" pitchFamily="18" charset="0"/>
                <a:cs typeface="Times New Roman" panose="02020603050405020304" pitchFamily="18" charset="0"/>
              </a:rPr>
              <a:t>Why</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Socialism</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Monthly</a:t>
            </a:r>
            <a:r>
              <a:rPr lang="es-AR" dirty="0">
                <a:latin typeface="Times New Roman" panose="02020603050405020304" pitchFamily="18" charset="0"/>
                <a:cs typeface="Times New Roman" panose="02020603050405020304" pitchFamily="18" charset="0"/>
              </a:rPr>
              <a:t> </a:t>
            </a:r>
            <a:r>
              <a:rPr lang="es-AR" dirty="0" err="1">
                <a:latin typeface="Times New Roman" panose="02020603050405020304" pitchFamily="18" charset="0"/>
                <a:cs typeface="Times New Roman" panose="02020603050405020304" pitchFamily="18" charset="0"/>
              </a:rPr>
              <a:t>Review</a:t>
            </a:r>
            <a:r>
              <a:rPr lang="es-AR" dirty="0">
                <a:latin typeface="Times New Roman" panose="02020603050405020304" pitchFamily="18" charset="0"/>
                <a:cs typeface="Times New Roman" panose="02020603050405020304" pitchFamily="18" charset="0"/>
              </a:rPr>
              <a:t>, mayo de 1949 Autor… dice: “El capital privado tiende a concentrarse en pocas manos, en parte debido a la competencia entre los capitalistas, y en parte porque el desarrollo tecnológico y el aumento de la división del trabajo animan la formación de unidades de producción más grandes a expensas de las más pequeñas. El resultado de este proceso es una oligarquía del capital privado cuyo enorme poder no se puede controlar con eficacia incluso en una sociedad organizada políticamente de forma democrática. Esto es así porque los miembros de los cuerpos legislativos son seleccionados por los partidos políticos, financiados en gran parte o influidos de otra manera por los capitalistas privados quienes, para todos los propósitos prácticos, separan al electorado de la legislatura. La consecuencia es que los representantes del pueblo de hecho no protegen suficientemente los intereses de los grupos no privilegiados de la población”.</a:t>
            </a:r>
            <a:r>
              <a:rPr lang="es-ES" dirty="0">
                <a:latin typeface="Times New Roman" panose="02020603050405020304" pitchFamily="18" charset="0"/>
                <a:cs typeface="Times New Roman" panose="02020603050405020304" pitchFamily="18" charset="0"/>
              </a:rPr>
              <a:t> </a:t>
            </a:r>
            <a:endParaRPr lang="es-AR" dirty="0"/>
          </a:p>
        </p:txBody>
      </p:sp>
      <p:pic>
        <p:nvPicPr>
          <p:cNvPr id="4" name="Imagen 3">
            <a:extLst>
              <a:ext uri="{FF2B5EF4-FFF2-40B4-BE49-F238E27FC236}">
                <a16:creationId xmlns:a16="http://schemas.microsoft.com/office/drawing/2014/main" id="{9CBA167A-8545-A64F-818D-CAD041E7F16F}"/>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537745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BEB68DE-DC03-CF40-9B31-E89DA748C3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6567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ACFC2-4FB1-714A-9C4F-C3DF4857546C}"/>
              </a:ext>
            </a:extLst>
          </p:cNvPr>
          <p:cNvSpPr>
            <a:spLocks noGrp="1"/>
          </p:cNvSpPr>
          <p:nvPr>
            <p:ph type="title"/>
          </p:nvPr>
        </p:nvSpPr>
        <p:spPr/>
        <p:txBody>
          <a:bodyPr>
            <a:noAutofit/>
          </a:bodyPr>
          <a:lstStyle/>
          <a:p>
            <a:pPr algn="just"/>
            <a:r>
              <a:rPr lang="es-AR" sz="2000" dirty="0" err="1">
                <a:latin typeface="Times New Roman" panose="02020603050405020304" pitchFamily="18" charset="0"/>
                <a:cs typeface="Times New Roman" panose="02020603050405020304" pitchFamily="18" charset="0"/>
              </a:rPr>
              <a:t>Karel</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Vašák</a:t>
            </a:r>
            <a:r>
              <a:rPr lang="es-AR" sz="2000" dirty="0">
                <a:latin typeface="Times New Roman" panose="02020603050405020304" pitchFamily="18" charset="0"/>
                <a:cs typeface="Times New Roman" panose="02020603050405020304" pitchFamily="18" charset="0"/>
              </a:rPr>
              <a:t> (1929 - 2015) fue un funcionario internacional y profesor checo lanza su teoría en 1979. </a:t>
            </a:r>
            <a:r>
              <a:rPr lang="es-AR" sz="2000" dirty="0" err="1">
                <a:latin typeface="Times New Roman" panose="02020603050405020304" pitchFamily="18" charset="0"/>
                <a:cs typeface="Times New Roman" panose="02020603050405020304" pitchFamily="18" charset="0"/>
              </a:rPr>
              <a:t>Karel</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Vasak</a:t>
            </a:r>
            <a:r>
              <a:rPr lang="es-AR" sz="2000" dirty="0">
                <a:latin typeface="Times New Roman" panose="02020603050405020304" pitchFamily="18" charset="0"/>
                <a:cs typeface="Times New Roman" panose="02020603050405020304" pitchFamily="18" charset="0"/>
              </a:rPr>
              <a:t>, "Human </a:t>
            </a:r>
            <a:r>
              <a:rPr lang="es-AR" sz="2000" dirty="0" err="1">
                <a:latin typeface="Times New Roman" panose="02020603050405020304" pitchFamily="18" charset="0"/>
                <a:cs typeface="Times New Roman" panose="02020603050405020304" pitchFamily="18" charset="0"/>
              </a:rPr>
              <a:t>Rights</a:t>
            </a:r>
            <a:r>
              <a:rPr lang="es-AR" sz="2000" dirty="0">
                <a:latin typeface="Times New Roman" panose="02020603050405020304" pitchFamily="18" charset="0"/>
                <a:cs typeface="Times New Roman" panose="02020603050405020304" pitchFamily="18" charset="0"/>
              </a:rPr>
              <a:t>: A </a:t>
            </a:r>
            <a:r>
              <a:rPr lang="es-AR" sz="2000" dirty="0" err="1">
                <a:latin typeface="Times New Roman" panose="02020603050405020304" pitchFamily="18" charset="0"/>
                <a:cs typeface="Times New Roman" panose="02020603050405020304" pitchFamily="18" charset="0"/>
              </a:rPr>
              <a:t>Thirty-Year</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Struggle</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the</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Sustained</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Efforts</a:t>
            </a:r>
            <a:r>
              <a:rPr lang="es-AR" sz="2000" dirty="0">
                <a:latin typeface="Times New Roman" panose="02020603050405020304" pitchFamily="18" charset="0"/>
                <a:cs typeface="Times New Roman" panose="02020603050405020304" pitchFamily="18" charset="0"/>
              </a:rPr>
              <a:t> to </a:t>
            </a:r>
            <a:r>
              <a:rPr lang="es-AR" sz="2000" dirty="0" err="1">
                <a:latin typeface="Times New Roman" panose="02020603050405020304" pitchFamily="18" charset="0"/>
                <a:cs typeface="Times New Roman" panose="02020603050405020304" pitchFamily="18" charset="0"/>
              </a:rPr>
              <a:t>give</a:t>
            </a:r>
            <a:r>
              <a:rPr lang="es-AR" sz="2000" dirty="0">
                <a:latin typeface="Times New Roman" panose="02020603050405020304" pitchFamily="18" charset="0"/>
                <a:cs typeface="Times New Roman" panose="02020603050405020304" pitchFamily="18" charset="0"/>
              </a:rPr>
              <a:t> </a:t>
            </a:r>
            <a:r>
              <a:rPr lang="es-AR" sz="2000" dirty="0" err="1">
                <a:latin typeface="Times New Roman" panose="02020603050405020304" pitchFamily="18" charset="0"/>
                <a:cs typeface="Times New Roman" panose="02020603050405020304" pitchFamily="18" charset="0"/>
              </a:rPr>
              <a:t>Force</a:t>
            </a:r>
            <a:r>
              <a:rPr lang="es-AR" sz="2000" dirty="0">
                <a:latin typeface="Times New Roman" panose="02020603050405020304" pitchFamily="18" charset="0"/>
                <a:cs typeface="Times New Roman" panose="02020603050405020304" pitchFamily="18" charset="0"/>
              </a:rPr>
              <a:t> of </a:t>
            </a:r>
            <a:r>
              <a:rPr lang="es-AR" sz="2000" dirty="0" err="1">
                <a:latin typeface="Times New Roman" panose="02020603050405020304" pitchFamily="18" charset="0"/>
                <a:cs typeface="Times New Roman" panose="02020603050405020304" pitchFamily="18" charset="0"/>
              </a:rPr>
              <a:t>law</a:t>
            </a:r>
            <a:r>
              <a:rPr lang="es-AR" sz="2000" dirty="0">
                <a:latin typeface="Times New Roman" panose="02020603050405020304" pitchFamily="18" charset="0"/>
                <a:cs typeface="Times New Roman" panose="02020603050405020304" pitchFamily="18" charset="0"/>
              </a:rPr>
              <a:t> to </a:t>
            </a:r>
            <a:r>
              <a:rPr lang="es-AR" sz="2000" dirty="0" err="1">
                <a:latin typeface="Times New Roman" panose="02020603050405020304" pitchFamily="18" charset="0"/>
                <a:cs typeface="Times New Roman" panose="02020603050405020304" pitchFamily="18" charset="0"/>
              </a:rPr>
              <a:t>the</a:t>
            </a:r>
            <a:r>
              <a:rPr lang="es-AR" sz="2000" dirty="0">
                <a:latin typeface="Times New Roman" panose="02020603050405020304" pitchFamily="18" charset="0"/>
                <a:cs typeface="Times New Roman" panose="02020603050405020304" pitchFamily="18" charset="0"/>
              </a:rPr>
              <a:t> Universal </a:t>
            </a:r>
            <a:r>
              <a:rPr lang="es-AR" sz="2000" dirty="0" err="1">
                <a:latin typeface="Times New Roman" panose="02020603050405020304" pitchFamily="18" charset="0"/>
                <a:cs typeface="Times New Roman" panose="02020603050405020304" pitchFamily="18" charset="0"/>
              </a:rPr>
              <a:t>Declaration</a:t>
            </a:r>
            <a:r>
              <a:rPr lang="es-AR" sz="2000" dirty="0">
                <a:latin typeface="Times New Roman" panose="02020603050405020304" pitchFamily="18" charset="0"/>
                <a:cs typeface="Times New Roman" panose="02020603050405020304" pitchFamily="18" charset="0"/>
              </a:rPr>
              <a:t> of Human </a:t>
            </a:r>
            <a:r>
              <a:rPr lang="es-AR" sz="2000" dirty="0" err="1">
                <a:latin typeface="Times New Roman" panose="02020603050405020304" pitchFamily="18" charset="0"/>
                <a:cs typeface="Times New Roman" panose="02020603050405020304" pitchFamily="18" charset="0"/>
              </a:rPr>
              <a:t>Rights</a:t>
            </a:r>
            <a:r>
              <a:rPr lang="es-AR" sz="2000" dirty="0">
                <a:latin typeface="Times New Roman" panose="02020603050405020304" pitchFamily="18" charset="0"/>
                <a:cs typeface="Times New Roman" panose="02020603050405020304" pitchFamily="18" charset="0"/>
              </a:rPr>
              <a:t>", UNESCO Courier 30:11, Paris:, </a:t>
            </a:r>
            <a:r>
              <a:rPr lang="es-AR" sz="2000" dirty="0" err="1">
                <a:latin typeface="Times New Roman" panose="02020603050405020304" pitchFamily="18" charset="0"/>
                <a:cs typeface="Times New Roman" panose="02020603050405020304" pitchFamily="18" charset="0"/>
              </a:rPr>
              <a:t>November</a:t>
            </a:r>
            <a:r>
              <a:rPr lang="es-AR" sz="2000" dirty="0">
                <a:latin typeface="Times New Roman" panose="02020603050405020304" pitchFamily="18" charset="0"/>
                <a:cs typeface="Times New Roman" panose="02020603050405020304" pitchFamily="18" charset="0"/>
              </a:rPr>
              <a:t> 1977.</a:t>
            </a:r>
          </a:p>
        </p:txBody>
      </p:sp>
      <p:sp>
        <p:nvSpPr>
          <p:cNvPr id="3" name="Marcador de contenido 2">
            <a:extLst>
              <a:ext uri="{FF2B5EF4-FFF2-40B4-BE49-F238E27FC236}">
                <a16:creationId xmlns:a16="http://schemas.microsoft.com/office/drawing/2014/main" id="{B4958F4A-2604-4947-9E2E-5F26CA6C77F3}"/>
              </a:ext>
            </a:extLst>
          </p:cNvPr>
          <p:cNvSpPr>
            <a:spLocks noGrp="1"/>
          </p:cNvSpPr>
          <p:nvPr>
            <p:ph idx="1"/>
          </p:nvPr>
        </p:nvSpPr>
        <p:spPr/>
        <p:txBody>
          <a:bodyPr/>
          <a:lstStyle/>
          <a:p>
            <a:pPr algn="just"/>
            <a:r>
              <a:rPr lang="es-AR" dirty="0">
                <a:latin typeface="Times New Roman" panose="02020603050405020304" pitchFamily="18" charset="0"/>
                <a:cs typeface="Times New Roman" panose="02020603050405020304" pitchFamily="18" charset="0"/>
              </a:rPr>
              <a:t>Primera generación: son derechos individuales que corresponden con los </a:t>
            </a:r>
            <a:r>
              <a:rPr lang="es-AR" u="sng" dirty="0">
                <a:latin typeface="Times New Roman" panose="02020603050405020304" pitchFamily="18" charset="0"/>
                <a:cs typeface="Times New Roman" panose="02020603050405020304" pitchFamily="18" charset="0"/>
              </a:rPr>
              <a:t>derechos civiles y políticos</a:t>
            </a:r>
            <a:r>
              <a:rPr lang="es-AR" dirty="0">
                <a:latin typeface="Times New Roman" panose="02020603050405020304" pitchFamily="18" charset="0"/>
                <a:cs typeface="Times New Roman" panose="02020603050405020304" pitchFamily="18" charset="0"/>
              </a:rPr>
              <a:t>.</a:t>
            </a:r>
          </a:p>
          <a:p>
            <a:pPr algn="just"/>
            <a:endParaRPr lang="es-AR" dirty="0">
              <a:latin typeface="Times New Roman" panose="02020603050405020304" pitchFamily="18" charset="0"/>
              <a:cs typeface="Times New Roman" panose="02020603050405020304" pitchFamily="18" charset="0"/>
            </a:endParaRPr>
          </a:p>
          <a:p>
            <a:pPr algn="just"/>
            <a:r>
              <a:rPr lang="es-AR" dirty="0">
                <a:latin typeface="Times New Roman" panose="02020603050405020304" pitchFamily="18" charset="0"/>
                <a:cs typeface="Times New Roman" panose="02020603050405020304" pitchFamily="18" charset="0"/>
              </a:rPr>
              <a:t>Segunda generación: son los </a:t>
            </a:r>
            <a:r>
              <a:rPr lang="es-AR" u="sng" dirty="0">
                <a:latin typeface="Times New Roman" panose="02020603050405020304" pitchFamily="18" charset="0"/>
                <a:cs typeface="Times New Roman" panose="02020603050405020304" pitchFamily="18" charset="0"/>
              </a:rPr>
              <a:t>derechos de la igualdad o derechos económicos, sociales y culturales</a:t>
            </a:r>
            <a:r>
              <a:rPr lang="es-AR" dirty="0">
                <a:latin typeface="Times New Roman" panose="02020603050405020304" pitchFamily="18" charset="0"/>
                <a:cs typeface="Times New Roman" panose="02020603050405020304" pitchFamily="18" charset="0"/>
              </a:rPr>
              <a:t>. </a:t>
            </a:r>
          </a:p>
          <a:p>
            <a:pPr algn="just"/>
            <a:endParaRPr lang="es-AR" dirty="0">
              <a:latin typeface="Times New Roman" panose="02020603050405020304" pitchFamily="18" charset="0"/>
              <a:cs typeface="Times New Roman" panose="02020603050405020304" pitchFamily="18" charset="0"/>
            </a:endParaRPr>
          </a:p>
          <a:p>
            <a:pPr algn="just"/>
            <a:r>
              <a:rPr lang="es-AR" dirty="0">
                <a:latin typeface="Times New Roman" panose="02020603050405020304" pitchFamily="18" charset="0"/>
                <a:cs typeface="Times New Roman" panose="02020603050405020304" pitchFamily="18" charset="0"/>
              </a:rPr>
              <a:t>Tercera generación: son los </a:t>
            </a:r>
            <a:r>
              <a:rPr lang="es-AR" u="sng" dirty="0">
                <a:latin typeface="Times New Roman" panose="02020603050405020304" pitchFamily="18" charset="0"/>
                <a:cs typeface="Times New Roman" panose="02020603050405020304" pitchFamily="18" charset="0"/>
              </a:rPr>
              <a:t>derechos colectivos, de la solidaridad o emergentes</a:t>
            </a:r>
            <a:r>
              <a:rPr lang="es-AR" dirty="0">
                <a:latin typeface="Times New Roman" panose="02020603050405020304" pitchFamily="18" charset="0"/>
                <a:cs typeface="Times New Roman" panose="02020603050405020304" pitchFamily="18" charset="0"/>
              </a:rPr>
              <a:t>.</a:t>
            </a:r>
          </a:p>
          <a:p>
            <a:pPr marL="0" indent="0">
              <a:buNone/>
            </a:pPr>
            <a:endParaRPr lang="es-AR" dirty="0"/>
          </a:p>
        </p:txBody>
      </p:sp>
      <p:pic>
        <p:nvPicPr>
          <p:cNvPr id="4" name="Imagen 3">
            <a:extLst>
              <a:ext uri="{FF2B5EF4-FFF2-40B4-BE49-F238E27FC236}">
                <a16:creationId xmlns:a16="http://schemas.microsoft.com/office/drawing/2014/main" id="{48F275EB-C4A0-5847-AB00-F0071A63910B}"/>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83278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B15C81-A5AB-304F-BB2F-8EE65C0BC12E}"/>
              </a:ext>
            </a:extLst>
          </p:cNvPr>
          <p:cNvSpPr>
            <a:spLocks noGrp="1"/>
          </p:cNvSpPr>
          <p:nvPr>
            <p:ph type="title"/>
          </p:nvPr>
        </p:nvSpPr>
        <p:spPr/>
        <p:txBody>
          <a:bodyPr/>
          <a:lstStyle/>
          <a:p>
            <a:pPr algn="ctr"/>
            <a:r>
              <a:rPr lang="es-AR" dirty="0">
                <a:latin typeface="Times New Roman" panose="02020603050405020304" pitchFamily="18" charset="0"/>
                <a:cs typeface="Times New Roman" panose="02020603050405020304" pitchFamily="18" charset="0"/>
              </a:rPr>
              <a:t>DDHH Primera Generación</a:t>
            </a:r>
          </a:p>
        </p:txBody>
      </p:sp>
      <p:sp>
        <p:nvSpPr>
          <p:cNvPr id="3" name="Marcador de contenido 2">
            <a:extLst>
              <a:ext uri="{FF2B5EF4-FFF2-40B4-BE49-F238E27FC236}">
                <a16:creationId xmlns:a16="http://schemas.microsoft.com/office/drawing/2014/main" id="{E0626AEB-6B87-2E4B-AF5E-FE77753302CE}"/>
              </a:ext>
            </a:extLst>
          </p:cNvPr>
          <p:cNvSpPr>
            <a:spLocks noGrp="1"/>
          </p:cNvSpPr>
          <p:nvPr>
            <p:ph idx="1"/>
          </p:nvPr>
        </p:nvSpPr>
        <p:spPr/>
        <p:txBody>
          <a:bodyPr>
            <a:normAutofit lnSpcReduction="10000"/>
          </a:bodyPr>
          <a:lstStyle/>
          <a:p>
            <a:pPr marL="0" indent="0" algn="just">
              <a:buNone/>
            </a:pPr>
            <a:r>
              <a:rPr lang="es-AR" dirty="0">
                <a:latin typeface="Times New Roman" panose="02020603050405020304" pitchFamily="18" charset="0"/>
                <a:cs typeface="Times New Roman" panose="02020603050405020304" pitchFamily="18" charset="0"/>
              </a:rPr>
              <a:t>Son fundamentalmente civiles y políticos, y </a:t>
            </a:r>
            <a:r>
              <a:rPr lang="es-AR" u="sng" dirty="0">
                <a:latin typeface="Times New Roman" panose="02020603050405020304" pitchFamily="18" charset="0"/>
                <a:cs typeface="Times New Roman" panose="02020603050405020304" pitchFamily="18" charset="0"/>
              </a:rPr>
              <a:t>sirven para proteger al individuo de los excesos del </a:t>
            </a:r>
            <a:r>
              <a:rPr lang="es-AR" dirty="0">
                <a:latin typeface="Times New Roman" panose="02020603050405020304" pitchFamily="18" charset="0"/>
                <a:cs typeface="Times New Roman" panose="02020603050405020304" pitchFamily="18" charset="0"/>
                <a:hlinkClick r:id="rId2" tooltip="Estado">
                  <a:extLst>
                    <a:ext uri="{A12FA001-AC4F-418D-AE19-62706E023703}">
                      <ahyp:hlinkClr xmlns:ahyp="http://schemas.microsoft.com/office/drawing/2018/hyperlinkcolor" val="tx"/>
                    </a:ext>
                  </a:extLst>
                </a:hlinkClick>
              </a:rPr>
              <a:t>Estado</a:t>
            </a:r>
            <a:r>
              <a:rPr lang="es-AR" dirty="0">
                <a:latin typeface="Times New Roman" panose="02020603050405020304" pitchFamily="18" charset="0"/>
                <a:cs typeface="Times New Roman" panose="02020603050405020304" pitchFamily="18" charset="0"/>
              </a:rPr>
              <a:t>. Tratan esencialmente de derechos libertarios, </a:t>
            </a:r>
            <a:r>
              <a:rPr lang="es-AR" dirty="0">
                <a:latin typeface="Times New Roman" panose="02020603050405020304" pitchFamily="18" charset="0"/>
                <a:cs typeface="Times New Roman" panose="02020603050405020304" pitchFamily="18" charset="0"/>
                <a:hlinkClick r:id="rId3" tooltip="Libertad">
                  <a:extLst>
                    <a:ext uri="{A12FA001-AC4F-418D-AE19-62706E023703}">
                      <ahyp:hlinkClr xmlns:ahyp="http://schemas.microsoft.com/office/drawing/2018/hyperlinkcolor" val="tx"/>
                    </a:ext>
                  </a:extLst>
                </a:hlinkClick>
              </a:rPr>
              <a:t>libertad</a:t>
            </a:r>
            <a:r>
              <a:rPr lang="es-AR" dirty="0">
                <a:latin typeface="Times New Roman" panose="02020603050405020304" pitchFamily="18" charset="0"/>
                <a:cs typeface="Times New Roman" panose="02020603050405020304" pitchFamily="18" charset="0"/>
              </a:rPr>
              <a:t> </a:t>
            </a:r>
            <a:r>
              <a:rPr lang="es-AR" u="sng" dirty="0">
                <a:latin typeface="Times New Roman" panose="02020603050405020304" pitchFamily="18" charset="0"/>
                <a:cs typeface="Times New Roman" panose="02020603050405020304" pitchFamily="18" charset="0"/>
              </a:rPr>
              <a:t>individual, no discriminación, derecho a la vida, participación en la </a:t>
            </a:r>
            <a:r>
              <a:rPr lang="es-AR" dirty="0">
                <a:latin typeface="Times New Roman" panose="02020603050405020304" pitchFamily="18" charset="0"/>
                <a:cs typeface="Times New Roman" panose="02020603050405020304" pitchFamily="18" charset="0"/>
                <a:hlinkClick r:id="rId4" tooltip="Política">
                  <a:extLst>
                    <a:ext uri="{A12FA001-AC4F-418D-AE19-62706E023703}">
                      <ahyp:hlinkClr xmlns:ahyp="http://schemas.microsoft.com/office/drawing/2018/hyperlinkcolor" val="tx"/>
                    </a:ext>
                  </a:extLst>
                </a:hlinkClick>
              </a:rPr>
              <a:t>política. </a:t>
            </a:r>
            <a:endParaRPr lang="es-AR" dirty="0">
              <a:latin typeface="Times New Roman" panose="02020603050405020304" pitchFamily="18" charset="0"/>
              <a:cs typeface="Times New Roman" panose="02020603050405020304" pitchFamily="18" charset="0"/>
            </a:endParaRPr>
          </a:p>
          <a:p>
            <a:pPr marL="0" indent="0" algn="just">
              <a:buNone/>
            </a:pPr>
            <a:r>
              <a:rPr lang="es-AR" dirty="0">
                <a:latin typeface="Times New Roman" panose="02020603050405020304" pitchFamily="18" charset="0"/>
                <a:cs typeface="Times New Roman" panose="02020603050405020304" pitchFamily="18" charset="0"/>
              </a:rPr>
              <a:t>Los derechos de primera generación incluyen la </a:t>
            </a:r>
            <a:r>
              <a:rPr lang="es-AR" dirty="0">
                <a:latin typeface="Times New Roman" panose="02020603050405020304" pitchFamily="18" charset="0"/>
                <a:cs typeface="Times New Roman" panose="02020603050405020304" pitchFamily="18" charset="0"/>
                <a:hlinkClick r:id="rId5" tooltip="Libertad de expresión">
                  <a:extLst>
                    <a:ext uri="{A12FA001-AC4F-418D-AE19-62706E023703}">
                      <ahyp:hlinkClr xmlns:ahyp="http://schemas.microsoft.com/office/drawing/2018/hyperlinkcolor" val="tx"/>
                    </a:ext>
                  </a:extLst>
                </a:hlinkClick>
              </a:rPr>
              <a:t>libertad de expresión</a:t>
            </a:r>
            <a:r>
              <a:rPr lang="es-AR" dirty="0">
                <a:latin typeface="Times New Roman" panose="02020603050405020304" pitchFamily="18" charset="0"/>
                <a:cs typeface="Times New Roman" panose="02020603050405020304" pitchFamily="18" charset="0"/>
              </a:rPr>
              <a:t>, el </a:t>
            </a:r>
            <a:r>
              <a:rPr lang="es-AR" dirty="0">
                <a:latin typeface="Times New Roman" panose="02020603050405020304" pitchFamily="18" charset="0"/>
                <a:cs typeface="Times New Roman" panose="02020603050405020304" pitchFamily="18" charset="0"/>
                <a:hlinkClick r:id="rId6" tooltip="Derecho a un juicio justo (aún no redactado)">
                  <a:extLst>
                    <a:ext uri="{A12FA001-AC4F-418D-AE19-62706E023703}">
                      <ahyp:hlinkClr xmlns:ahyp="http://schemas.microsoft.com/office/drawing/2018/hyperlinkcolor" val="tx"/>
                    </a:ext>
                  </a:extLst>
                </a:hlinkClick>
              </a:rPr>
              <a:t>derecho a un juicio justo</a:t>
            </a:r>
            <a:r>
              <a:rPr lang="es-AR" dirty="0">
                <a:latin typeface="Times New Roman" panose="02020603050405020304" pitchFamily="18" charset="0"/>
                <a:cs typeface="Times New Roman" panose="02020603050405020304" pitchFamily="18" charset="0"/>
              </a:rPr>
              <a:t>, la </a:t>
            </a:r>
            <a:r>
              <a:rPr lang="es-AR" dirty="0">
                <a:latin typeface="Times New Roman" panose="02020603050405020304" pitchFamily="18" charset="0"/>
                <a:cs typeface="Times New Roman" panose="02020603050405020304" pitchFamily="18" charset="0"/>
                <a:hlinkClick r:id="rId7" tooltip="Libertad de circulación">
                  <a:extLst>
                    <a:ext uri="{A12FA001-AC4F-418D-AE19-62706E023703}">
                      <ahyp:hlinkClr xmlns:ahyp="http://schemas.microsoft.com/office/drawing/2018/hyperlinkcolor" val="tx"/>
                    </a:ext>
                  </a:extLst>
                </a:hlinkClick>
              </a:rPr>
              <a:t>libertad de circulación</a:t>
            </a:r>
            <a:r>
              <a:rPr lang="es-AR" dirty="0">
                <a:latin typeface="Times New Roman" panose="02020603050405020304" pitchFamily="18" charset="0"/>
                <a:cs typeface="Times New Roman" panose="02020603050405020304" pitchFamily="18" charset="0"/>
              </a:rPr>
              <a:t>, la </a:t>
            </a:r>
            <a:r>
              <a:rPr lang="es-AR" dirty="0">
                <a:latin typeface="Times New Roman" panose="02020603050405020304" pitchFamily="18" charset="0"/>
                <a:cs typeface="Times New Roman" panose="02020603050405020304" pitchFamily="18" charset="0"/>
                <a:hlinkClick r:id="rId8" tooltip="Libertad de religión">
                  <a:extLst>
                    <a:ext uri="{A12FA001-AC4F-418D-AE19-62706E023703}">
                      <ahyp:hlinkClr xmlns:ahyp="http://schemas.microsoft.com/office/drawing/2018/hyperlinkcolor" val="tx"/>
                    </a:ext>
                  </a:extLst>
                </a:hlinkClick>
              </a:rPr>
              <a:t>libertad de religión</a:t>
            </a:r>
            <a:r>
              <a:rPr lang="es-AR" dirty="0">
                <a:latin typeface="Times New Roman" panose="02020603050405020304" pitchFamily="18" charset="0"/>
                <a:cs typeface="Times New Roman" panose="02020603050405020304" pitchFamily="18" charset="0"/>
              </a:rPr>
              <a:t>, y el </a:t>
            </a:r>
            <a:r>
              <a:rPr lang="es-AR" dirty="0">
                <a:latin typeface="Times New Roman" panose="02020603050405020304" pitchFamily="18" charset="0"/>
                <a:cs typeface="Times New Roman" panose="02020603050405020304" pitchFamily="18" charset="0"/>
                <a:hlinkClick r:id="rId9" tooltip="Sufragio">
                  <a:extLst>
                    <a:ext uri="{A12FA001-AC4F-418D-AE19-62706E023703}">
                      <ahyp:hlinkClr xmlns:ahyp="http://schemas.microsoft.com/office/drawing/2018/hyperlinkcolor" val="tx"/>
                    </a:ext>
                  </a:extLst>
                </a:hlinkClick>
              </a:rPr>
              <a:t>sufragio</a:t>
            </a:r>
            <a:r>
              <a:rPr lang="es-AR" dirty="0">
                <a:latin typeface="Times New Roman" panose="02020603050405020304" pitchFamily="18" charset="0"/>
                <a:cs typeface="Times New Roman" panose="02020603050405020304" pitchFamily="18" charset="0"/>
              </a:rPr>
              <a:t>. Estos derechos fueron consagrados por primera vez a nivel global por la </a:t>
            </a:r>
            <a:r>
              <a:rPr lang="es-AR" dirty="0">
                <a:latin typeface="Times New Roman" panose="02020603050405020304" pitchFamily="18" charset="0"/>
                <a:cs typeface="Times New Roman" panose="02020603050405020304" pitchFamily="18" charset="0"/>
                <a:hlinkClick r:id="rId10" tooltip="Declaración Universal de los Derechos Humanos">
                  <a:extLst>
                    <a:ext uri="{A12FA001-AC4F-418D-AE19-62706E023703}">
                      <ahyp:hlinkClr xmlns:ahyp="http://schemas.microsoft.com/office/drawing/2018/hyperlinkcolor" val="tx"/>
                    </a:ext>
                  </a:extLst>
                </a:hlinkClick>
              </a:rPr>
              <a:t>Declaración Universal de los Derechos Humanos</a:t>
            </a:r>
            <a:r>
              <a:rPr lang="es-AR" dirty="0">
                <a:latin typeface="Times New Roman" panose="02020603050405020304" pitchFamily="18" charset="0"/>
                <a:cs typeface="Times New Roman" panose="02020603050405020304" pitchFamily="18" charset="0"/>
              </a:rPr>
              <a:t> de </a:t>
            </a:r>
            <a:r>
              <a:rPr lang="es-AR" dirty="0">
                <a:latin typeface="Times New Roman" panose="02020603050405020304" pitchFamily="18" charset="0"/>
                <a:cs typeface="Times New Roman" panose="02020603050405020304" pitchFamily="18" charset="0"/>
                <a:hlinkClick r:id="rId11" tooltip="1948">
                  <a:extLst>
                    <a:ext uri="{A12FA001-AC4F-418D-AE19-62706E023703}">
                      <ahyp:hlinkClr xmlns:ahyp="http://schemas.microsoft.com/office/drawing/2018/hyperlinkcolor" val="tx"/>
                    </a:ext>
                  </a:extLst>
                </a:hlinkClick>
              </a:rPr>
              <a:t>1948</a:t>
            </a:r>
            <a:r>
              <a:rPr lang="es-AR" dirty="0">
                <a:latin typeface="Times New Roman" panose="02020603050405020304" pitchFamily="18" charset="0"/>
                <a:cs typeface="Times New Roman" panose="02020603050405020304" pitchFamily="18" charset="0"/>
              </a:rPr>
              <a:t>.</a:t>
            </a:r>
          </a:p>
          <a:p>
            <a:pPr marL="0" indent="0" algn="just">
              <a:buNone/>
            </a:pPr>
            <a:endParaRPr lang="es-AR" dirty="0">
              <a:latin typeface="Times New Roman" panose="02020603050405020304" pitchFamily="18" charset="0"/>
              <a:cs typeface="Times New Roman" panose="02020603050405020304" pitchFamily="18" charset="0"/>
            </a:endParaRPr>
          </a:p>
          <a:p>
            <a:pPr marL="0" indent="0" algn="just">
              <a:buNone/>
            </a:pPr>
            <a:r>
              <a:rPr lang="es-AR" dirty="0">
                <a:latin typeface="Times New Roman" panose="02020603050405020304" pitchFamily="18" charset="0"/>
                <a:cs typeface="Times New Roman" panose="02020603050405020304" pitchFamily="18" charset="0"/>
              </a:rPr>
              <a:t>“Estado abstente”</a:t>
            </a:r>
          </a:p>
        </p:txBody>
      </p:sp>
      <p:pic>
        <p:nvPicPr>
          <p:cNvPr id="4" name="Imagen 3">
            <a:extLst>
              <a:ext uri="{FF2B5EF4-FFF2-40B4-BE49-F238E27FC236}">
                <a16:creationId xmlns:a16="http://schemas.microsoft.com/office/drawing/2014/main" id="{AB79C9AB-4C71-B243-9388-2D8910D943AF}"/>
              </a:ext>
            </a:extLst>
          </p:cNvPr>
          <p:cNvPicPr>
            <a:picLocks noChangeAspect="1"/>
          </p:cNvPicPr>
          <p:nvPr/>
        </p:nvPicPr>
        <p:blipFill>
          <a:blip r:embed="rId12"/>
          <a:stretch>
            <a:fillRect/>
          </a:stretch>
        </p:blipFill>
        <p:spPr>
          <a:xfrm>
            <a:off x="0" y="6311900"/>
            <a:ext cx="16193405" cy="872836"/>
          </a:xfrm>
          <a:prstGeom prst="rect">
            <a:avLst/>
          </a:prstGeom>
        </p:spPr>
      </p:pic>
    </p:spTree>
    <p:extLst>
      <p:ext uri="{BB962C8B-B14F-4D97-AF65-F5344CB8AC3E}">
        <p14:creationId xmlns:p14="http://schemas.microsoft.com/office/powerpoint/2010/main" val="177006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E2D1AB-C920-4F48-A5B8-DD1C8504C871}"/>
              </a:ext>
            </a:extLst>
          </p:cNvPr>
          <p:cNvSpPr>
            <a:spLocks noGrp="1"/>
          </p:cNvSpPr>
          <p:nvPr>
            <p:ph type="title"/>
          </p:nvPr>
        </p:nvSpPr>
        <p:spPr/>
        <p:txBody>
          <a:bodyPr/>
          <a:lstStyle/>
          <a:p>
            <a:pPr algn="ctr"/>
            <a:r>
              <a:rPr lang="es-AR" dirty="0">
                <a:latin typeface="Times New Roman" panose="02020603050405020304" pitchFamily="18" charset="0"/>
                <a:cs typeface="Times New Roman" panose="02020603050405020304" pitchFamily="18" charset="0"/>
              </a:rPr>
              <a:t>DDHH Segunda Generación</a:t>
            </a:r>
          </a:p>
        </p:txBody>
      </p:sp>
      <p:sp>
        <p:nvSpPr>
          <p:cNvPr id="3" name="Marcador de contenido 2">
            <a:extLst>
              <a:ext uri="{FF2B5EF4-FFF2-40B4-BE49-F238E27FC236}">
                <a16:creationId xmlns:a16="http://schemas.microsoft.com/office/drawing/2014/main" id="{7BC3EA5A-528C-E740-A7BF-DE9DB353D17E}"/>
              </a:ext>
            </a:extLst>
          </p:cNvPr>
          <p:cNvSpPr>
            <a:spLocks noGrp="1"/>
          </p:cNvSpPr>
          <p:nvPr>
            <p:ph idx="1"/>
          </p:nvPr>
        </p:nvSpPr>
        <p:spPr/>
        <p:txBody>
          <a:bodyPr>
            <a:normAutofit/>
          </a:bodyPr>
          <a:lstStyle/>
          <a:p>
            <a:pPr marL="0" indent="0" algn="just">
              <a:buNone/>
            </a:pPr>
            <a:r>
              <a:rPr lang="es-AR" dirty="0">
                <a:latin typeface="Times New Roman" panose="02020603050405020304" pitchFamily="18" charset="0"/>
                <a:cs typeface="Times New Roman" panose="02020603050405020304" pitchFamily="18" charset="0"/>
              </a:rPr>
              <a:t>Están relacionados con la </a:t>
            </a:r>
            <a:r>
              <a:rPr lang="es-AR" dirty="0">
                <a:latin typeface="Times New Roman" panose="02020603050405020304" pitchFamily="18" charset="0"/>
                <a:cs typeface="Times New Roman" panose="02020603050405020304" pitchFamily="18" charset="0"/>
                <a:hlinkClick r:id="rId2" tooltip="Equidad">
                  <a:extLst>
                    <a:ext uri="{A12FA001-AC4F-418D-AE19-62706E023703}">
                      <ahyp:hlinkClr xmlns:ahyp="http://schemas.microsoft.com/office/drawing/2018/hyperlinkcolor" val="tx"/>
                    </a:ext>
                  </a:extLst>
                </a:hlinkClick>
              </a:rPr>
              <a:t>equidad</a:t>
            </a:r>
            <a:r>
              <a:rPr lang="es-AR" dirty="0">
                <a:latin typeface="Times New Roman" panose="02020603050405020304" pitchFamily="18" charset="0"/>
                <a:cs typeface="Times New Roman" panose="02020603050405020304" pitchFamily="18" charset="0"/>
              </a:rPr>
              <a:t> y </a:t>
            </a:r>
            <a:r>
              <a:rPr lang="es-AR" u="sng" dirty="0">
                <a:latin typeface="Times New Roman" panose="02020603050405020304" pitchFamily="18" charset="0"/>
                <a:cs typeface="Times New Roman" panose="02020603050405020304" pitchFamily="18" charset="0"/>
              </a:rPr>
              <a:t>la igualdad</a:t>
            </a:r>
            <a:r>
              <a:rPr lang="es-AR" dirty="0">
                <a:latin typeface="Times New Roman" panose="02020603050405020304" pitchFamily="18" charset="0"/>
                <a:cs typeface="Times New Roman" panose="02020603050405020304" pitchFamily="18" charset="0"/>
              </a:rPr>
              <a:t>. Son más específicamente los derechos relacionados con la </a:t>
            </a:r>
            <a:r>
              <a:rPr lang="es-AR" u="sng" dirty="0">
                <a:latin typeface="Times New Roman" panose="02020603050405020304" pitchFamily="18" charset="0"/>
                <a:cs typeface="Times New Roman" panose="02020603050405020304" pitchFamily="18" charset="0"/>
              </a:rPr>
              <a:t>protección del trabajo</a:t>
            </a:r>
            <a:r>
              <a:rPr lang="es-AR" dirty="0">
                <a:latin typeface="Times New Roman" panose="02020603050405020304" pitchFamily="18" charset="0"/>
                <a:cs typeface="Times New Roman" panose="02020603050405020304" pitchFamily="18" charset="0"/>
              </a:rPr>
              <a:t>, en todos sus aspectos, el </a:t>
            </a:r>
            <a:r>
              <a:rPr lang="es-AR" u="sng" dirty="0">
                <a:latin typeface="Times New Roman" panose="02020603050405020304" pitchFamily="18" charset="0"/>
                <a:cs typeface="Times New Roman" panose="02020603050405020304" pitchFamily="18" charset="0"/>
              </a:rPr>
              <a:t>derecho a vivienda, a la educación y a la salud</a:t>
            </a:r>
            <a:r>
              <a:rPr lang="es-AR" dirty="0">
                <a:latin typeface="Times New Roman" panose="02020603050405020304" pitchFamily="18" charset="0"/>
                <a:cs typeface="Times New Roman" panose="02020603050405020304" pitchFamily="18" charset="0"/>
              </a:rPr>
              <a:t>, así como la </a:t>
            </a:r>
            <a:r>
              <a:rPr lang="es-AR" u="sng" dirty="0">
                <a:latin typeface="Times New Roman" panose="02020603050405020304" pitchFamily="18" charset="0"/>
                <a:cs typeface="Times New Roman" panose="02020603050405020304" pitchFamily="18" charset="0"/>
              </a:rPr>
              <a:t>seguridad social y prestaciones por desempleo</a:t>
            </a:r>
            <a:r>
              <a:rPr lang="es-AR" dirty="0">
                <a:latin typeface="Times New Roman" panose="02020603050405020304" pitchFamily="18" charset="0"/>
                <a:cs typeface="Times New Roman" panose="02020603050405020304" pitchFamily="18" charset="0"/>
              </a:rPr>
              <a:t>. También fueron incluidos en la Declaración Universal de los Derechos Humanos en los artículos 22 al 27 y luego incorporados por el </a:t>
            </a:r>
            <a:r>
              <a:rPr lang="es-AR" b="1" dirty="0">
                <a:latin typeface="Times New Roman" panose="02020603050405020304" pitchFamily="18" charset="0"/>
                <a:cs typeface="Times New Roman" panose="02020603050405020304" pitchFamily="18" charset="0"/>
                <a:hlinkClick r:id="rId3" tooltip="Pacto Internacional de Derechos Económicos, Sociales y Culturales">
                  <a:extLst>
                    <a:ext uri="{A12FA001-AC4F-418D-AE19-62706E023703}">
                      <ahyp:hlinkClr xmlns:ahyp="http://schemas.microsoft.com/office/drawing/2018/hyperlinkcolor" val="tx"/>
                    </a:ext>
                  </a:extLst>
                </a:hlinkClick>
              </a:rPr>
              <a:t>Pacto Internacional de Derechos Económicos, Sociales y Culturales</a:t>
            </a:r>
            <a:r>
              <a:rPr lang="es-AR" dirty="0">
                <a:latin typeface="Times New Roman" panose="02020603050405020304" pitchFamily="18" charset="0"/>
                <a:cs typeface="Times New Roman" panose="02020603050405020304" pitchFamily="18" charset="0"/>
              </a:rPr>
              <a:t>. </a:t>
            </a:r>
            <a:r>
              <a:rPr lang="es-AR" u="sng" dirty="0">
                <a:latin typeface="Times New Roman" panose="02020603050405020304" pitchFamily="18" charset="0"/>
                <a:cs typeface="Times New Roman" panose="02020603050405020304" pitchFamily="18" charset="0"/>
              </a:rPr>
              <a:t>(Luego… agua, ambiente, cobertura sanitaria universal)</a:t>
            </a:r>
          </a:p>
          <a:p>
            <a:pPr marL="0" indent="0" algn="just">
              <a:buNone/>
            </a:pPr>
            <a:r>
              <a:rPr lang="es-AR" dirty="0">
                <a:latin typeface="Times New Roman" panose="02020603050405020304" pitchFamily="18" charset="0"/>
                <a:cs typeface="Times New Roman" panose="02020603050405020304" pitchFamily="18" charset="0"/>
              </a:rPr>
              <a:t> </a:t>
            </a:r>
          </a:p>
          <a:p>
            <a:pPr marL="0" indent="0" algn="just">
              <a:buNone/>
            </a:pPr>
            <a:r>
              <a:rPr lang="es-AR" dirty="0">
                <a:latin typeface="Times New Roman" panose="02020603050405020304" pitchFamily="18" charset="0"/>
                <a:cs typeface="Times New Roman" panose="02020603050405020304" pitchFamily="18" charset="0"/>
              </a:rPr>
              <a:t>“Estado ocúpate”</a:t>
            </a:r>
          </a:p>
        </p:txBody>
      </p:sp>
      <p:pic>
        <p:nvPicPr>
          <p:cNvPr id="4" name="Imagen 3">
            <a:extLst>
              <a:ext uri="{FF2B5EF4-FFF2-40B4-BE49-F238E27FC236}">
                <a16:creationId xmlns:a16="http://schemas.microsoft.com/office/drawing/2014/main" id="{EFD796D4-A516-D14D-8752-4F188B566E24}"/>
              </a:ext>
            </a:extLst>
          </p:cNvPr>
          <p:cNvPicPr>
            <a:picLocks noChangeAspect="1"/>
          </p:cNvPicPr>
          <p:nvPr/>
        </p:nvPicPr>
        <p:blipFill>
          <a:blip r:embed="rId4"/>
          <a:stretch>
            <a:fillRect/>
          </a:stretch>
        </p:blipFill>
        <p:spPr>
          <a:xfrm>
            <a:off x="0" y="6311900"/>
            <a:ext cx="16193405" cy="872836"/>
          </a:xfrm>
          <a:prstGeom prst="rect">
            <a:avLst/>
          </a:prstGeom>
        </p:spPr>
      </p:pic>
    </p:spTree>
    <p:extLst>
      <p:ext uri="{BB962C8B-B14F-4D97-AF65-F5344CB8AC3E}">
        <p14:creationId xmlns:p14="http://schemas.microsoft.com/office/powerpoint/2010/main" val="1797188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625EB-3E20-B840-823D-360BC3C51241}"/>
              </a:ext>
            </a:extLst>
          </p:cNvPr>
          <p:cNvSpPr>
            <a:spLocks noGrp="1"/>
          </p:cNvSpPr>
          <p:nvPr>
            <p:ph type="title"/>
          </p:nvPr>
        </p:nvSpPr>
        <p:spPr/>
        <p:txBody>
          <a:bodyPr/>
          <a:lstStyle/>
          <a:p>
            <a:pPr algn="ctr"/>
            <a:r>
              <a:rPr lang="es-AR" dirty="0">
                <a:latin typeface="Times New Roman" panose="02020603050405020304" pitchFamily="18" charset="0"/>
                <a:cs typeface="Times New Roman" panose="02020603050405020304" pitchFamily="18" charset="0"/>
              </a:rPr>
              <a:t>DDHH Tercera Generación</a:t>
            </a:r>
          </a:p>
        </p:txBody>
      </p:sp>
      <p:sp>
        <p:nvSpPr>
          <p:cNvPr id="3" name="Marcador de contenido 2">
            <a:extLst>
              <a:ext uri="{FF2B5EF4-FFF2-40B4-BE49-F238E27FC236}">
                <a16:creationId xmlns:a16="http://schemas.microsoft.com/office/drawing/2014/main" id="{90511044-885B-B04D-A352-D79D83683C8E}"/>
              </a:ext>
            </a:extLst>
          </p:cNvPr>
          <p:cNvSpPr>
            <a:spLocks noGrp="1"/>
          </p:cNvSpPr>
          <p:nvPr>
            <p:ph idx="1"/>
          </p:nvPr>
        </p:nvSpPr>
        <p:spPr/>
        <p:txBody>
          <a:bodyPr/>
          <a:lstStyle/>
          <a:p>
            <a:pPr marL="0" indent="0" algn="just">
              <a:buNone/>
            </a:pPr>
            <a:r>
              <a:rPr lang="es-AR" dirty="0">
                <a:latin typeface="Times New Roman" panose="02020603050405020304" pitchFamily="18" charset="0"/>
                <a:cs typeface="Times New Roman" panose="02020603050405020304" pitchFamily="18" charset="0"/>
              </a:rPr>
              <a:t>Surgidos en el siglo XX, </a:t>
            </a:r>
            <a:r>
              <a:rPr lang="es-AR" u="sng" dirty="0">
                <a:latin typeface="Times New Roman" panose="02020603050405020304" pitchFamily="18" charset="0"/>
                <a:cs typeface="Times New Roman" panose="02020603050405020304" pitchFamily="18" charset="0"/>
              </a:rPr>
              <a:t>se vinculan fundamentalmente con la solidaridad</a:t>
            </a:r>
            <a:r>
              <a:rPr lang="es-AR" dirty="0">
                <a:latin typeface="Times New Roman" panose="02020603050405020304" pitchFamily="18" charset="0"/>
                <a:cs typeface="Times New Roman" panose="02020603050405020304" pitchFamily="18" charset="0"/>
              </a:rPr>
              <a:t>. </a:t>
            </a:r>
          </a:p>
          <a:p>
            <a:pPr marL="0" indent="0" algn="just">
              <a:buNone/>
            </a:pPr>
            <a:r>
              <a:rPr lang="es-AR" dirty="0">
                <a:latin typeface="Times New Roman" panose="02020603050405020304" pitchFamily="18" charset="0"/>
                <a:cs typeface="Times New Roman" panose="02020603050405020304" pitchFamily="18" charset="0"/>
              </a:rPr>
              <a:t>Los unifica su incidencia en la vida de todos, a escala universal, por lo que </a:t>
            </a:r>
            <a:r>
              <a:rPr lang="es-AR" u="sng" dirty="0">
                <a:latin typeface="Times New Roman" panose="02020603050405020304" pitchFamily="18" charset="0"/>
                <a:cs typeface="Times New Roman" panose="02020603050405020304" pitchFamily="18" charset="0"/>
              </a:rPr>
              <a:t>precisan para su realización de una serie de esfuerzos y cooperaciones en un nivel planetario</a:t>
            </a:r>
            <a:r>
              <a:rPr lang="es-AR" dirty="0">
                <a:latin typeface="Times New Roman" panose="02020603050405020304" pitchFamily="18" charset="0"/>
                <a:cs typeface="Times New Roman" panose="02020603050405020304" pitchFamily="18" charset="0"/>
              </a:rPr>
              <a:t>. </a:t>
            </a:r>
          </a:p>
          <a:p>
            <a:pPr marL="0" indent="0" algn="just">
              <a:buNone/>
            </a:pPr>
            <a:r>
              <a:rPr lang="es-AR" dirty="0">
                <a:latin typeface="Times New Roman" panose="02020603050405020304" pitchFamily="18" charset="0"/>
                <a:cs typeface="Times New Roman" panose="02020603050405020304" pitchFamily="18" charset="0"/>
              </a:rPr>
              <a:t>Normalmente se incluyen en ella derechos heterogéneos como el </a:t>
            </a:r>
            <a:r>
              <a:rPr lang="es-AR" u="sng" dirty="0">
                <a:latin typeface="Times New Roman" panose="02020603050405020304" pitchFamily="18" charset="0"/>
                <a:cs typeface="Times New Roman" panose="02020603050405020304" pitchFamily="18" charset="0"/>
              </a:rPr>
              <a:t>derecho a la paz, a la calidad de vida o las garantías frente a la manipulación genética</a:t>
            </a:r>
            <a:r>
              <a:rPr lang="es-AR" dirty="0">
                <a:latin typeface="Times New Roman" panose="02020603050405020304" pitchFamily="18" charset="0"/>
                <a:cs typeface="Times New Roman" panose="02020603050405020304" pitchFamily="18" charset="0"/>
              </a:rPr>
              <a:t>.</a:t>
            </a:r>
          </a:p>
        </p:txBody>
      </p:sp>
      <p:pic>
        <p:nvPicPr>
          <p:cNvPr id="4" name="Imagen 3">
            <a:extLst>
              <a:ext uri="{FF2B5EF4-FFF2-40B4-BE49-F238E27FC236}">
                <a16:creationId xmlns:a16="http://schemas.microsoft.com/office/drawing/2014/main" id="{AAC01D60-58FF-C048-86E1-7286048B50D5}"/>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2180684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432072-306A-5448-A70A-3D373A842725}"/>
              </a:ext>
            </a:extLst>
          </p:cNvPr>
          <p:cNvSpPr>
            <a:spLocks noGrp="1"/>
          </p:cNvSpPr>
          <p:nvPr>
            <p:ph type="title"/>
          </p:nvPr>
        </p:nvSpPr>
        <p:spPr/>
        <p:txBody>
          <a:bodyPr/>
          <a:lstStyle/>
          <a:p>
            <a:pPr algn="ctr"/>
            <a:r>
              <a:rPr lang="es-AR" dirty="0">
                <a:latin typeface="Times New Roman" panose="02020603050405020304" pitchFamily="18" charset="0"/>
                <a:cs typeface="Times New Roman" panose="02020603050405020304" pitchFamily="18" charset="0"/>
              </a:rPr>
              <a:t>DDHH Cuarta o Quinta Generación</a:t>
            </a:r>
          </a:p>
        </p:txBody>
      </p:sp>
      <p:sp>
        <p:nvSpPr>
          <p:cNvPr id="3" name="Marcador de contenido 2">
            <a:extLst>
              <a:ext uri="{FF2B5EF4-FFF2-40B4-BE49-F238E27FC236}">
                <a16:creationId xmlns:a16="http://schemas.microsoft.com/office/drawing/2014/main" id="{DD470EF8-D620-3445-A1E3-ADD9D1912434}"/>
              </a:ext>
            </a:extLst>
          </p:cNvPr>
          <p:cNvSpPr>
            <a:spLocks noGrp="1"/>
          </p:cNvSpPr>
          <p:nvPr>
            <p:ph idx="1"/>
          </p:nvPr>
        </p:nvSpPr>
        <p:spPr/>
        <p:txBody>
          <a:bodyPr>
            <a:normAutofit/>
          </a:bodyPr>
          <a:lstStyle/>
          <a:p>
            <a:pPr marL="0" indent="0" algn="just">
              <a:buNone/>
            </a:pPr>
            <a:r>
              <a:rPr lang="es-AR" sz="3200" dirty="0">
                <a:latin typeface="Times New Roman" panose="02020603050405020304" pitchFamily="18" charset="0"/>
                <a:cs typeface="Times New Roman" panose="02020603050405020304" pitchFamily="18" charset="0"/>
              </a:rPr>
              <a:t>Existen nuevos desarrollos potenciales de derechos humanos que requieren, al igual que los de la anterior generación el desarrollo de convenciones internacionales y la formalidad de los Estados. Así: </a:t>
            </a:r>
          </a:p>
          <a:p>
            <a:pPr marL="0" indent="0" algn="just">
              <a:buNone/>
            </a:pPr>
            <a:r>
              <a:rPr lang="es-AR" sz="3200" dirty="0">
                <a:latin typeface="Times New Roman" panose="02020603050405020304" pitchFamily="18" charset="0"/>
                <a:cs typeface="Times New Roman" panose="02020603050405020304" pitchFamily="18" charset="0"/>
              </a:rPr>
              <a:t>El derecho a existir digitalmente.</a:t>
            </a:r>
          </a:p>
          <a:p>
            <a:pPr marL="0" indent="0" algn="just">
              <a:buNone/>
            </a:pPr>
            <a:r>
              <a:rPr lang="es-AR" sz="3200" dirty="0">
                <a:latin typeface="Times New Roman" panose="02020603050405020304" pitchFamily="18" charset="0"/>
                <a:cs typeface="Times New Roman" panose="02020603050405020304" pitchFamily="18" charset="0"/>
              </a:rPr>
              <a:t>El derecho a la reputación digital.</a:t>
            </a:r>
          </a:p>
          <a:p>
            <a:pPr marL="0" indent="0" algn="just">
              <a:buNone/>
            </a:pPr>
            <a:r>
              <a:rPr lang="es-AR" sz="3200" dirty="0">
                <a:latin typeface="Times New Roman" panose="02020603050405020304" pitchFamily="18" charset="0"/>
                <a:cs typeface="Times New Roman" panose="02020603050405020304" pitchFamily="18" charset="0"/>
              </a:rPr>
              <a:t>La identidad digital.</a:t>
            </a:r>
          </a:p>
          <a:p>
            <a:pPr marL="0" indent="0">
              <a:buNone/>
            </a:pPr>
            <a:endParaRPr lang="es-AR" dirty="0">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8896E580-1228-DA4B-B490-12CA0D6B6034}"/>
              </a:ext>
            </a:extLst>
          </p:cNvPr>
          <p:cNvPicPr>
            <a:picLocks noChangeAspect="1"/>
          </p:cNvPicPr>
          <p:nvPr/>
        </p:nvPicPr>
        <p:blipFill>
          <a:blip r:embed="rId2"/>
          <a:stretch>
            <a:fillRect/>
          </a:stretch>
        </p:blipFill>
        <p:spPr>
          <a:xfrm>
            <a:off x="0" y="6311900"/>
            <a:ext cx="16193405" cy="872836"/>
          </a:xfrm>
          <a:prstGeom prst="rect">
            <a:avLst/>
          </a:prstGeom>
        </p:spPr>
      </p:pic>
    </p:spTree>
    <p:extLst>
      <p:ext uri="{BB962C8B-B14F-4D97-AF65-F5344CB8AC3E}">
        <p14:creationId xmlns:p14="http://schemas.microsoft.com/office/powerpoint/2010/main" val="8272638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4457</TotalTime>
  <Words>5407</Words>
  <Application>Microsoft Macintosh PowerPoint</Application>
  <PresentationFormat>Panorámica</PresentationFormat>
  <Paragraphs>146</Paragraphs>
  <Slides>47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Arial</vt:lpstr>
      <vt:lpstr>Calibri</vt:lpstr>
      <vt:lpstr>Calibri Light</vt:lpstr>
      <vt:lpstr>Times New Roman</vt:lpstr>
      <vt:lpstr>Tema de Office</vt:lpstr>
      <vt:lpstr>Presentación de PowerPoint</vt:lpstr>
      <vt:lpstr>Niñez-DDHH-DESCA</vt:lpstr>
      <vt:lpstr>Romano Carlos (2018). “Comunidad Organizada, Niñez y Derechos Humanos”. Ed QP</vt:lpstr>
      <vt:lpstr> Generaciones de Derechos  </vt:lpstr>
      <vt:lpstr>Karel Vašák (1929 - 2015) fue un funcionario internacional y profesor checo lanza su teoría en 1979. Karel Vasak, "Human Rights: A Thirty-Year Struggle: the Sustained Efforts to give Force of law to the Universal Declaration of Human Rights", UNESCO Courier 30:11, Paris:, November 1977.</vt:lpstr>
      <vt:lpstr>DDHH Primera Generación</vt:lpstr>
      <vt:lpstr>DDHH Segunda Generación</vt:lpstr>
      <vt:lpstr>DDHH Tercera Generación</vt:lpstr>
      <vt:lpstr>DDHH Cuarta o Quinta Generación</vt:lpstr>
      <vt:lpstr>DESC (A) 1988  DDHH 2da. Generación  </vt:lpstr>
      <vt:lpstr>Romano Carlos (2018). “Comunidad Organizada, Niñez y Derechos Humanos”. Ed QP</vt:lpstr>
      <vt:lpstr>Romano Carlos (2018). “Comunidad Organizada, Niñez y Derechos Humanos”. Ed QP</vt:lpstr>
      <vt:lpstr>Perspectiva familiar  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Presentación de PowerPoint</vt:lpstr>
      <vt:lpstr>Perspectiva Niñez 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 Romano Carlos (2018). “Comunidad Organizada, Niñez y Derechos Humanos”. Ed QP </vt:lpstr>
      <vt:lpstr>Romano Carlos (2018). “Comunidad Organizada, Niñez y Derechos Humanos”. Ed QP</vt:lpstr>
      <vt:lpstr>Presentación de PowerPoint</vt:lpstr>
      <vt:lpstr>Presentación de PowerPoint</vt:lpstr>
      <vt:lpstr>Caso Poblete Vilches c/ Chile Interamericanización del Derecho de Salud a la luz del caso Poblete Vilches. Clérico y Aldao  Romano Carlos (2018). “Comunidad Organizada, Niñez y Derechos Humanos”. Ed QP </vt:lpstr>
      <vt:lpstr>Caso Poblete Vilches c/ Chile  Interamericanización del Derecho de Salud a la luz del caso Poblete Vilches. Clérico y Aldao Romano Carlos (2018). “Comunidad Organizada, Niñez y Derechos Humanos”. Ed QP </vt:lpstr>
      <vt:lpstr>Romano Carlos (2018). “Comunidad Organizada, Niñez y Derechos Humanos”. Ed QP Interamericanización del Derecho de Salud a la luz del caso Poblete Vilches. Clérico y Aldao</vt:lpstr>
      <vt:lpstr>Presentación de PowerPoint</vt:lpstr>
      <vt:lpstr>Presentación de PowerPoint</vt:lpstr>
      <vt:lpstr>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Romano Carlos (2018). “Comunidad Organizada, Niñez y Derechos Humanos”. Ed QP</vt:lpstr>
      <vt:lpstr>Presentación de PowerPoint</vt:lpstr>
      <vt:lpstr>Romano Carlos (2018). “Comunidad Organizada, Niñez y Derechos Humanos”. Ed QP</vt:lpstr>
      <vt:lpstr>Presentación de PowerPoint</vt:lpstr>
      <vt:lpstr>Presentación de PowerPoint</vt:lpstr>
      <vt:lpstr>Romano Carlos (2018). “Comunidad Organizada, Niñez y Derechos Humanos”. Ed QP</vt:lpstr>
      <vt:lpstr>Romano Carlos (2018). “Comunidad Organizada, Niñez y Derechos Humanos”. Ed QP</vt:lpstr>
      <vt:lpstr>Dónde focalizar  y cómo la información?:  “El 12/04/21 el titular de la ONU…”</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Antonio Romano</dc:creator>
  <cp:lastModifiedBy>Carlos Antonio Romano</cp:lastModifiedBy>
  <cp:revision>198</cp:revision>
  <dcterms:created xsi:type="dcterms:W3CDTF">2020-04-25T15:07:15Z</dcterms:created>
  <dcterms:modified xsi:type="dcterms:W3CDTF">2021-04-15T10:57:01Z</dcterms:modified>
</cp:coreProperties>
</file>